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6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7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9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0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1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4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5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347" r:id="rId4"/>
    <p:sldId id="259" r:id="rId5"/>
    <p:sldId id="329" r:id="rId6"/>
    <p:sldId id="257" r:id="rId7"/>
    <p:sldId id="330" r:id="rId8"/>
    <p:sldId id="327" r:id="rId9"/>
    <p:sldId id="293" r:id="rId10"/>
    <p:sldId id="290" r:id="rId11"/>
    <p:sldId id="319" r:id="rId12"/>
    <p:sldId id="295" r:id="rId13"/>
    <p:sldId id="339" r:id="rId14"/>
    <p:sldId id="331" r:id="rId15"/>
    <p:sldId id="332" r:id="rId16"/>
    <p:sldId id="341" r:id="rId17"/>
    <p:sldId id="348" r:id="rId18"/>
    <p:sldId id="292" r:id="rId19"/>
    <p:sldId id="296" r:id="rId20"/>
    <p:sldId id="343" r:id="rId21"/>
    <p:sldId id="298" r:id="rId22"/>
    <p:sldId id="344" r:id="rId23"/>
    <p:sldId id="345" r:id="rId24"/>
    <p:sldId id="346" r:id="rId25"/>
    <p:sldId id="326" r:id="rId26"/>
    <p:sldId id="299" r:id="rId27"/>
    <p:sldId id="320" r:id="rId28"/>
    <p:sldId id="286" r:id="rId29"/>
    <p:sldId id="301" r:id="rId30"/>
    <p:sldId id="302" r:id="rId31"/>
    <p:sldId id="288" r:id="rId32"/>
    <p:sldId id="321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28" r:id="rId41"/>
    <p:sldId id="322" r:id="rId42"/>
    <p:sldId id="349" r:id="rId43"/>
    <p:sldId id="308" r:id="rId44"/>
    <p:sldId id="309" r:id="rId45"/>
    <p:sldId id="310" r:id="rId46"/>
    <p:sldId id="323" r:id="rId47"/>
    <p:sldId id="303" r:id="rId48"/>
    <p:sldId id="335" r:id="rId49"/>
    <p:sldId id="336" r:id="rId50"/>
    <p:sldId id="324" r:id="rId51"/>
    <p:sldId id="291" r:id="rId52"/>
    <p:sldId id="333" r:id="rId53"/>
    <p:sldId id="334" r:id="rId54"/>
    <p:sldId id="289" r:id="rId55"/>
    <p:sldId id="268" r:id="rId56"/>
  </p:sldIdLst>
  <p:sldSz cx="9144000" cy="5143500" type="screen16x9"/>
  <p:notesSz cx="6858000" cy="9144000"/>
  <p:embeddedFontLst>
    <p:embeddedFont>
      <p:font typeface="Arvo" panose="020B0604020202020204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Roboto Condensed" panose="02000000000000000000" pitchFamily="2" charset="0"/>
      <p:regular r:id="rId66"/>
      <p:bold r:id="rId67"/>
      <p:italic r:id="rId68"/>
      <p:boldItalic r:id="rId69"/>
    </p:embeddedFont>
    <p:embeddedFont>
      <p:font typeface="Roboto Condensed Light" panose="02000000000000000000" pitchFamily="2" charset="0"/>
      <p:regular r:id="rId70"/>
      <p:bold r:id="rId71"/>
      <p:italic r:id="rId72"/>
      <p:boldItalic r:id="rId73"/>
    </p:embeddedFont>
    <p:embeddedFont>
      <p:font typeface="微軟正黑體" panose="020B0604030504040204" pitchFamily="34" charset="-120"/>
      <p:regular r:id="rId74"/>
      <p:bold r:id="rId75"/>
    </p:embeddedFont>
    <p:embeddedFont>
      <p:font typeface="微軟正黑體" panose="020B0604030504040204" pitchFamily="34" charset="-120"/>
      <p:regular r:id="rId74"/>
      <p:bold r:id="rId75"/>
    </p:embeddedFont>
    <p:embeddedFont>
      <p:font typeface="標楷體" panose="03000509000000000000" pitchFamily="65" charset="-120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hXI+R7j7vHrNGNsIF/LFqUWPxIz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02028" initials="D" lastIdx="3" clrIdx="0">
    <p:extLst>
      <p:ext uri="{19B8F6BF-5375-455C-9EA6-DF929625EA0E}">
        <p15:presenceInfo xmlns:p15="http://schemas.microsoft.com/office/powerpoint/2012/main" userId="DA0202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65A"/>
    <a:srgbClr val="627CAC"/>
    <a:srgbClr val="3F5378"/>
    <a:srgbClr val="92A8C8"/>
    <a:srgbClr val="9966FF"/>
    <a:srgbClr val="FFCCFF"/>
    <a:srgbClr val="FFCCCC"/>
    <a:srgbClr val="3333CC"/>
    <a:srgbClr val="CCC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E0A97C-DA43-4E80-A886-FA4833F16F97}">
  <a:tblStyle styleId="{70E0A97C-DA43-4E80-A886-FA4833F16F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37" autoAdjust="0"/>
  </p:normalViewPr>
  <p:slideViewPr>
    <p:cSldViewPr snapToGrid="0">
      <p:cViewPr varScale="1">
        <p:scale>
          <a:sx n="79" d="100"/>
          <a:sy n="79" d="100"/>
        </p:scale>
        <p:origin x="9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D59B9-5383-4DCC-827B-4E2F0FAA730E}" type="doc">
      <dgm:prSet loTypeId="urn:microsoft.com/office/officeart/2005/8/layout/hList1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7B7D067B-655B-49D1-A10B-8DCA54C6B0B4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痛點</a:t>
          </a:r>
        </a:p>
      </dgm:t>
    </dgm:pt>
    <dgm:pt modelId="{C9ECE8C3-4287-4705-A731-509580F69117}" type="parTrans" cxnId="{B4177705-7909-4A73-ABE7-CEC50F95F7E2}">
      <dgm:prSet/>
      <dgm:spPr/>
      <dgm:t>
        <a:bodyPr/>
        <a:lstStyle/>
        <a:p>
          <a:endParaRPr lang="zh-TW" altLang="en-US"/>
        </a:p>
      </dgm:t>
    </dgm:pt>
    <dgm:pt modelId="{9DDB6654-70EF-4EEF-A8E7-9DC48809A787}" type="sibTrans" cxnId="{B4177705-7909-4A73-ABE7-CEC50F95F7E2}">
      <dgm:prSet/>
      <dgm:spPr/>
      <dgm:t>
        <a:bodyPr/>
        <a:lstStyle/>
        <a:p>
          <a:endParaRPr lang="zh-TW" altLang="en-US"/>
        </a:p>
      </dgm:t>
    </dgm:pt>
    <dgm:pt modelId="{D040DDB1-47CA-43FA-B397-8A5ACCA86762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現代人手中有一堆卡，但到底何時該用哪張卡回饋較高，卻老是迷失在茫茫卡海之中。</a:t>
          </a:r>
        </a:p>
      </dgm:t>
    </dgm:pt>
    <dgm:pt modelId="{5BC3767E-5842-4A05-8AA4-0A37E62F5BEC}" type="sibTrans" cxnId="{42EFFECE-4D9F-4B93-90C9-6D6999CE5C5A}">
      <dgm:prSet/>
      <dgm:spPr/>
      <dgm:t>
        <a:bodyPr/>
        <a:lstStyle/>
        <a:p>
          <a:endParaRPr lang="zh-TW" altLang="en-US"/>
        </a:p>
      </dgm:t>
    </dgm:pt>
    <dgm:pt modelId="{0EC231C5-5B68-44FE-B94C-2FC24745764D}" type="parTrans" cxnId="{42EFFECE-4D9F-4B93-90C9-6D6999CE5C5A}">
      <dgm:prSet/>
      <dgm:spPr/>
      <dgm:t>
        <a:bodyPr/>
        <a:lstStyle/>
        <a:p>
          <a:endParaRPr lang="zh-TW" altLang="en-US"/>
        </a:p>
      </dgm:t>
    </dgm:pt>
    <dgm:pt modelId="{693984C7-6E5E-4402-8756-F1FED6E94D54}" type="pres">
      <dgm:prSet presAssocID="{548D59B9-5383-4DCC-827B-4E2F0FAA730E}" presName="Name0" presStyleCnt="0">
        <dgm:presLayoutVars>
          <dgm:dir/>
          <dgm:animLvl val="lvl"/>
          <dgm:resizeHandles val="exact"/>
        </dgm:presLayoutVars>
      </dgm:prSet>
      <dgm:spPr/>
    </dgm:pt>
    <dgm:pt modelId="{4CF25E88-6E12-47AD-BC0D-2E0C0FB5D2E0}" type="pres">
      <dgm:prSet presAssocID="{7B7D067B-655B-49D1-A10B-8DCA54C6B0B4}" presName="composite" presStyleCnt="0"/>
      <dgm:spPr/>
    </dgm:pt>
    <dgm:pt modelId="{C7093963-939B-40EA-AA1A-07DC11A1502D}" type="pres">
      <dgm:prSet presAssocID="{7B7D067B-655B-49D1-A10B-8DCA54C6B0B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8A635DAA-47CD-4F06-BD96-658815BF314B}" type="pres">
      <dgm:prSet presAssocID="{7B7D067B-655B-49D1-A10B-8DCA54C6B0B4}" presName="desTx" presStyleLbl="alignAccFollowNode1" presStyleIdx="0" presStyleCnt="1" custScaleY="100000">
        <dgm:presLayoutVars>
          <dgm:bulletEnabled val="1"/>
        </dgm:presLayoutVars>
      </dgm:prSet>
      <dgm:spPr/>
    </dgm:pt>
  </dgm:ptLst>
  <dgm:cxnLst>
    <dgm:cxn modelId="{B4177705-7909-4A73-ABE7-CEC50F95F7E2}" srcId="{548D59B9-5383-4DCC-827B-4E2F0FAA730E}" destId="{7B7D067B-655B-49D1-A10B-8DCA54C6B0B4}" srcOrd="0" destOrd="0" parTransId="{C9ECE8C3-4287-4705-A731-509580F69117}" sibTransId="{9DDB6654-70EF-4EEF-A8E7-9DC48809A787}"/>
    <dgm:cxn modelId="{45855A2A-66CD-4C7F-8747-EEF76230A023}" type="presOf" srcId="{548D59B9-5383-4DCC-827B-4E2F0FAA730E}" destId="{693984C7-6E5E-4402-8756-F1FED6E94D54}" srcOrd="0" destOrd="0" presId="urn:microsoft.com/office/officeart/2005/8/layout/hList1"/>
    <dgm:cxn modelId="{14416340-6025-48AB-A3D3-91A53DA81E21}" type="presOf" srcId="{D040DDB1-47CA-43FA-B397-8A5ACCA86762}" destId="{8A635DAA-47CD-4F06-BD96-658815BF314B}" srcOrd="0" destOrd="0" presId="urn:microsoft.com/office/officeart/2005/8/layout/hList1"/>
    <dgm:cxn modelId="{900E7C44-07CC-4298-998F-F3CBDA0AA417}" type="presOf" srcId="{7B7D067B-655B-49D1-A10B-8DCA54C6B0B4}" destId="{C7093963-939B-40EA-AA1A-07DC11A1502D}" srcOrd="0" destOrd="0" presId="urn:microsoft.com/office/officeart/2005/8/layout/hList1"/>
    <dgm:cxn modelId="{42EFFECE-4D9F-4B93-90C9-6D6999CE5C5A}" srcId="{7B7D067B-655B-49D1-A10B-8DCA54C6B0B4}" destId="{D040DDB1-47CA-43FA-B397-8A5ACCA86762}" srcOrd="0" destOrd="0" parTransId="{0EC231C5-5B68-44FE-B94C-2FC24745764D}" sibTransId="{5BC3767E-5842-4A05-8AA4-0A37E62F5BEC}"/>
    <dgm:cxn modelId="{DAC614A5-44D8-4486-AC86-CC6917B43A14}" type="presParOf" srcId="{693984C7-6E5E-4402-8756-F1FED6E94D54}" destId="{4CF25E88-6E12-47AD-BC0D-2E0C0FB5D2E0}" srcOrd="0" destOrd="0" presId="urn:microsoft.com/office/officeart/2005/8/layout/hList1"/>
    <dgm:cxn modelId="{0FA1E717-9F76-4936-A537-D71BEC26170A}" type="presParOf" srcId="{4CF25E88-6E12-47AD-BC0D-2E0C0FB5D2E0}" destId="{C7093963-939B-40EA-AA1A-07DC11A1502D}" srcOrd="0" destOrd="0" presId="urn:microsoft.com/office/officeart/2005/8/layout/hList1"/>
    <dgm:cxn modelId="{5CC57CD8-EE3E-4BC9-8F79-90078D57C2CE}" type="presParOf" srcId="{4CF25E88-6E12-47AD-BC0D-2E0C0FB5D2E0}" destId="{8A635DAA-47CD-4F06-BD96-658815BF314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8C32021-9C80-45D3-BA64-A9D1935901CD}" type="doc">
      <dgm:prSet loTypeId="urn:microsoft.com/office/officeart/2005/8/layout/vProcess5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D2320244-0BB0-441C-B4F1-C628246FAC13}">
      <dgm:prSet phldrT="[文字]" custT="1"/>
      <dgm:spPr/>
      <dgm:t>
        <a:bodyPr/>
        <a:lstStyle/>
        <a:p>
          <a:r>
            <a:rPr lang="zh-TW" altLang="en-US" sz="1600" b="1" i="0" u="none" strike="noStrike" baseline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第一正規化形式</a:t>
          </a:r>
          <a:r>
            <a:rPr lang="en-US" altLang="zh-TW" sz="1600" b="1" i="0" u="none" strike="noStrike" baseline="0" dirty="0">
              <a:latin typeface="微軟正黑體" panose="020B0604030504040204" pitchFamily="34" charset="-120"/>
              <a:ea typeface="微軟正黑體" panose="020B0604030504040204" pitchFamily="34" charset="-120"/>
            </a:rPr>
            <a:t>FNF(First-Normalized Form)</a:t>
          </a:r>
        </a:p>
        <a:p>
          <a:r>
            <a:rPr lang="en-US" altLang="zh-TW" sz="1600" b="1" i="0" u="none" strike="noStrike" baseline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   </a:t>
          </a:r>
          <a:r>
            <a:rPr lang="zh-TW" altLang="zh-TW" sz="1600" b="1" i="0" u="none" strike="noStrike" baseline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去除多值屬性</a:t>
          </a:r>
          <a:endParaRPr lang="zh-TW" altLang="en-US" sz="1600" dirty="0"/>
        </a:p>
      </dgm:t>
    </dgm:pt>
    <dgm:pt modelId="{AE65148F-C603-4094-927C-DF4145E24C01}" type="parTrans" cxnId="{7347F9E1-6F4C-455D-AA98-EDF775B401EA}">
      <dgm:prSet/>
      <dgm:spPr/>
      <dgm:t>
        <a:bodyPr/>
        <a:lstStyle/>
        <a:p>
          <a:endParaRPr lang="zh-TW" altLang="en-US"/>
        </a:p>
      </dgm:t>
    </dgm:pt>
    <dgm:pt modelId="{3131045F-8F8F-427F-A93F-886731BEEDE3}" type="sibTrans" cxnId="{7347F9E1-6F4C-455D-AA98-EDF775B401EA}">
      <dgm:prSet/>
      <dgm:spPr/>
      <dgm:t>
        <a:bodyPr/>
        <a:lstStyle/>
        <a:p>
          <a:endParaRPr lang="zh-TW" altLang="en-US"/>
        </a:p>
      </dgm:t>
    </dgm:pt>
    <dgm:pt modelId="{56A55D0B-C05F-42C7-9CBC-C08160F518E5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第二正規化形式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SNF (Second-Normalized Form)</a:t>
          </a:r>
        </a:p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   去除只與部分主鍵相關欄位</a:t>
          </a:r>
        </a:p>
      </dgm:t>
    </dgm:pt>
    <dgm:pt modelId="{F838ECF4-B771-4EF4-9B97-1F6527FBD44E}" type="parTrans" cxnId="{59EFBD57-21B9-446B-8E64-C5EB9BBBD1D1}">
      <dgm:prSet/>
      <dgm:spPr/>
      <dgm:t>
        <a:bodyPr/>
        <a:lstStyle/>
        <a:p>
          <a:endParaRPr lang="zh-TW" altLang="en-US"/>
        </a:p>
      </dgm:t>
    </dgm:pt>
    <dgm:pt modelId="{6C8D043F-909D-4476-8090-9612328F090C}" type="sibTrans" cxnId="{59EFBD57-21B9-446B-8E64-C5EB9BBBD1D1}">
      <dgm:prSet/>
      <dgm:spPr/>
      <dgm:t>
        <a:bodyPr/>
        <a:lstStyle/>
        <a:p>
          <a:endParaRPr lang="zh-TW" altLang="en-US"/>
        </a:p>
      </dgm:t>
    </dgm:pt>
    <dgm:pt modelId="{AC454006-56D4-42E5-A3C1-192FDA99D25E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第三正規化形式</a:t>
          </a:r>
          <a:r>
            <a:rPr lang="en-US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TNF(Third-Normalized Form)</a:t>
          </a:r>
        </a:p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   去除除主鍵外有相依關係的欄位</a:t>
          </a:r>
        </a:p>
      </dgm:t>
    </dgm:pt>
    <dgm:pt modelId="{35038701-61DF-4700-A044-9B127A3B224E}" type="parTrans" cxnId="{790D80E6-8726-4693-AF32-2176EF921E90}">
      <dgm:prSet/>
      <dgm:spPr/>
      <dgm:t>
        <a:bodyPr/>
        <a:lstStyle/>
        <a:p>
          <a:endParaRPr lang="zh-TW" altLang="en-US"/>
        </a:p>
      </dgm:t>
    </dgm:pt>
    <dgm:pt modelId="{962371BF-DAE7-45B1-A779-1D88E0909C35}" type="sibTrans" cxnId="{790D80E6-8726-4693-AF32-2176EF921E90}">
      <dgm:prSet/>
      <dgm:spPr/>
      <dgm:t>
        <a:bodyPr/>
        <a:lstStyle/>
        <a:p>
          <a:endParaRPr lang="zh-TW" altLang="en-US"/>
        </a:p>
      </dgm:t>
    </dgm:pt>
    <dgm:pt modelId="{7BCCF68C-7977-4B3E-9BB3-4F60B214FEE7}" type="pres">
      <dgm:prSet presAssocID="{28C32021-9C80-45D3-BA64-A9D1935901CD}" presName="outerComposite" presStyleCnt="0">
        <dgm:presLayoutVars>
          <dgm:chMax val="5"/>
          <dgm:dir/>
          <dgm:resizeHandles val="exact"/>
        </dgm:presLayoutVars>
      </dgm:prSet>
      <dgm:spPr/>
    </dgm:pt>
    <dgm:pt modelId="{DA836D0E-C151-412E-B604-F5371E0D078E}" type="pres">
      <dgm:prSet presAssocID="{28C32021-9C80-45D3-BA64-A9D1935901CD}" presName="dummyMaxCanvas" presStyleCnt="0">
        <dgm:presLayoutVars/>
      </dgm:prSet>
      <dgm:spPr/>
    </dgm:pt>
    <dgm:pt modelId="{9BA78188-7235-4BCE-A45F-6AB9F3A44D49}" type="pres">
      <dgm:prSet presAssocID="{28C32021-9C80-45D3-BA64-A9D1935901CD}" presName="ThreeNodes_1" presStyleLbl="node1" presStyleIdx="0" presStyleCnt="3">
        <dgm:presLayoutVars>
          <dgm:bulletEnabled val="1"/>
        </dgm:presLayoutVars>
      </dgm:prSet>
      <dgm:spPr/>
    </dgm:pt>
    <dgm:pt modelId="{6C42F99B-CDB5-4302-8CD5-8FE7631B27FF}" type="pres">
      <dgm:prSet presAssocID="{28C32021-9C80-45D3-BA64-A9D1935901CD}" presName="ThreeNodes_2" presStyleLbl="node1" presStyleIdx="1" presStyleCnt="3">
        <dgm:presLayoutVars>
          <dgm:bulletEnabled val="1"/>
        </dgm:presLayoutVars>
      </dgm:prSet>
      <dgm:spPr/>
    </dgm:pt>
    <dgm:pt modelId="{BDD8ECA0-2040-4DEF-BE89-8728C9334448}" type="pres">
      <dgm:prSet presAssocID="{28C32021-9C80-45D3-BA64-A9D1935901CD}" presName="ThreeNodes_3" presStyleLbl="node1" presStyleIdx="2" presStyleCnt="3">
        <dgm:presLayoutVars>
          <dgm:bulletEnabled val="1"/>
        </dgm:presLayoutVars>
      </dgm:prSet>
      <dgm:spPr/>
    </dgm:pt>
    <dgm:pt modelId="{7CAE886B-7941-48F1-B448-04CE4F730F5C}" type="pres">
      <dgm:prSet presAssocID="{28C32021-9C80-45D3-BA64-A9D1935901CD}" presName="ThreeConn_1-2" presStyleLbl="fgAccFollowNode1" presStyleIdx="0" presStyleCnt="2">
        <dgm:presLayoutVars>
          <dgm:bulletEnabled val="1"/>
        </dgm:presLayoutVars>
      </dgm:prSet>
      <dgm:spPr/>
    </dgm:pt>
    <dgm:pt modelId="{6A8E196C-F912-4761-98D4-1F21E77ADB37}" type="pres">
      <dgm:prSet presAssocID="{28C32021-9C80-45D3-BA64-A9D1935901CD}" presName="ThreeConn_2-3" presStyleLbl="fgAccFollowNode1" presStyleIdx="1" presStyleCnt="2">
        <dgm:presLayoutVars>
          <dgm:bulletEnabled val="1"/>
        </dgm:presLayoutVars>
      </dgm:prSet>
      <dgm:spPr/>
    </dgm:pt>
    <dgm:pt modelId="{871B7A72-CA06-4BC8-8867-F8D2FEF556D3}" type="pres">
      <dgm:prSet presAssocID="{28C32021-9C80-45D3-BA64-A9D1935901CD}" presName="ThreeNodes_1_text" presStyleLbl="node1" presStyleIdx="2" presStyleCnt="3">
        <dgm:presLayoutVars>
          <dgm:bulletEnabled val="1"/>
        </dgm:presLayoutVars>
      </dgm:prSet>
      <dgm:spPr/>
    </dgm:pt>
    <dgm:pt modelId="{48D60B39-C5AE-40DA-8AE6-FE6388CAAD1D}" type="pres">
      <dgm:prSet presAssocID="{28C32021-9C80-45D3-BA64-A9D1935901CD}" presName="ThreeNodes_2_text" presStyleLbl="node1" presStyleIdx="2" presStyleCnt="3">
        <dgm:presLayoutVars>
          <dgm:bulletEnabled val="1"/>
        </dgm:presLayoutVars>
      </dgm:prSet>
      <dgm:spPr/>
    </dgm:pt>
    <dgm:pt modelId="{B112126C-38D3-4A7F-A144-60BBC612FE5A}" type="pres">
      <dgm:prSet presAssocID="{28C32021-9C80-45D3-BA64-A9D1935901C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3F39F26-6F4C-49B3-9735-19AED46418CA}" type="presOf" srcId="{AC454006-56D4-42E5-A3C1-192FDA99D25E}" destId="{BDD8ECA0-2040-4DEF-BE89-8728C9334448}" srcOrd="0" destOrd="0" presId="urn:microsoft.com/office/officeart/2005/8/layout/vProcess5"/>
    <dgm:cxn modelId="{8AB7342B-900B-40EC-8F52-48B0154AA217}" type="presOf" srcId="{56A55D0B-C05F-42C7-9CBC-C08160F518E5}" destId="{6C42F99B-CDB5-4302-8CD5-8FE7631B27FF}" srcOrd="0" destOrd="0" presId="urn:microsoft.com/office/officeart/2005/8/layout/vProcess5"/>
    <dgm:cxn modelId="{99EDE42C-BD5A-4537-A7F7-E0677A310CB6}" type="presOf" srcId="{3131045F-8F8F-427F-A93F-886731BEEDE3}" destId="{7CAE886B-7941-48F1-B448-04CE4F730F5C}" srcOrd="0" destOrd="0" presId="urn:microsoft.com/office/officeart/2005/8/layout/vProcess5"/>
    <dgm:cxn modelId="{11C9B935-F19B-4291-9AFB-554385E68781}" type="presOf" srcId="{6C8D043F-909D-4476-8090-9612328F090C}" destId="{6A8E196C-F912-4761-98D4-1F21E77ADB37}" srcOrd="0" destOrd="0" presId="urn:microsoft.com/office/officeart/2005/8/layout/vProcess5"/>
    <dgm:cxn modelId="{40A43036-8BAF-4E92-817B-7C17E5D409D3}" type="presOf" srcId="{28C32021-9C80-45D3-BA64-A9D1935901CD}" destId="{7BCCF68C-7977-4B3E-9BB3-4F60B214FEE7}" srcOrd="0" destOrd="0" presId="urn:microsoft.com/office/officeart/2005/8/layout/vProcess5"/>
    <dgm:cxn modelId="{C91A853D-36B7-415F-ABA6-5DD5CE46E17E}" type="presOf" srcId="{AC454006-56D4-42E5-A3C1-192FDA99D25E}" destId="{B112126C-38D3-4A7F-A144-60BBC612FE5A}" srcOrd="1" destOrd="0" presId="urn:microsoft.com/office/officeart/2005/8/layout/vProcess5"/>
    <dgm:cxn modelId="{B3421C64-41EC-47B6-8AA8-863398FC2E63}" type="presOf" srcId="{56A55D0B-C05F-42C7-9CBC-C08160F518E5}" destId="{48D60B39-C5AE-40DA-8AE6-FE6388CAAD1D}" srcOrd="1" destOrd="0" presId="urn:microsoft.com/office/officeart/2005/8/layout/vProcess5"/>
    <dgm:cxn modelId="{59EFBD57-21B9-446B-8E64-C5EB9BBBD1D1}" srcId="{28C32021-9C80-45D3-BA64-A9D1935901CD}" destId="{56A55D0B-C05F-42C7-9CBC-C08160F518E5}" srcOrd="1" destOrd="0" parTransId="{F838ECF4-B771-4EF4-9B97-1F6527FBD44E}" sibTransId="{6C8D043F-909D-4476-8090-9612328F090C}"/>
    <dgm:cxn modelId="{C10B687E-EE13-487E-B2D6-4EFCBF41EB1B}" type="presOf" srcId="{D2320244-0BB0-441C-B4F1-C628246FAC13}" destId="{9BA78188-7235-4BCE-A45F-6AB9F3A44D49}" srcOrd="0" destOrd="0" presId="urn:microsoft.com/office/officeart/2005/8/layout/vProcess5"/>
    <dgm:cxn modelId="{2F5C8687-FF4E-4351-8EC5-DE66BB2E23BE}" type="presOf" srcId="{D2320244-0BB0-441C-B4F1-C628246FAC13}" destId="{871B7A72-CA06-4BC8-8867-F8D2FEF556D3}" srcOrd="1" destOrd="0" presId="urn:microsoft.com/office/officeart/2005/8/layout/vProcess5"/>
    <dgm:cxn modelId="{7347F9E1-6F4C-455D-AA98-EDF775B401EA}" srcId="{28C32021-9C80-45D3-BA64-A9D1935901CD}" destId="{D2320244-0BB0-441C-B4F1-C628246FAC13}" srcOrd="0" destOrd="0" parTransId="{AE65148F-C603-4094-927C-DF4145E24C01}" sibTransId="{3131045F-8F8F-427F-A93F-886731BEEDE3}"/>
    <dgm:cxn modelId="{790D80E6-8726-4693-AF32-2176EF921E90}" srcId="{28C32021-9C80-45D3-BA64-A9D1935901CD}" destId="{AC454006-56D4-42E5-A3C1-192FDA99D25E}" srcOrd="2" destOrd="0" parTransId="{35038701-61DF-4700-A044-9B127A3B224E}" sibTransId="{962371BF-DAE7-45B1-A779-1D88E0909C35}"/>
    <dgm:cxn modelId="{2969023D-CB30-4204-8F17-39C968964E1C}" type="presParOf" srcId="{7BCCF68C-7977-4B3E-9BB3-4F60B214FEE7}" destId="{DA836D0E-C151-412E-B604-F5371E0D078E}" srcOrd="0" destOrd="0" presId="urn:microsoft.com/office/officeart/2005/8/layout/vProcess5"/>
    <dgm:cxn modelId="{B463E8FD-A1A1-4165-96A3-F55E422ED59C}" type="presParOf" srcId="{7BCCF68C-7977-4B3E-9BB3-4F60B214FEE7}" destId="{9BA78188-7235-4BCE-A45F-6AB9F3A44D49}" srcOrd="1" destOrd="0" presId="urn:microsoft.com/office/officeart/2005/8/layout/vProcess5"/>
    <dgm:cxn modelId="{BF7D4586-8F95-4497-9A58-F402FBA50595}" type="presParOf" srcId="{7BCCF68C-7977-4B3E-9BB3-4F60B214FEE7}" destId="{6C42F99B-CDB5-4302-8CD5-8FE7631B27FF}" srcOrd="2" destOrd="0" presId="urn:microsoft.com/office/officeart/2005/8/layout/vProcess5"/>
    <dgm:cxn modelId="{7C2815E6-7B7F-4A6D-A169-ADCF92275301}" type="presParOf" srcId="{7BCCF68C-7977-4B3E-9BB3-4F60B214FEE7}" destId="{BDD8ECA0-2040-4DEF-BE89-8728C9334448}" srcOrd="3" destOrd="0" presId="urn:microsoft.com/office/officeart/2005/8/layout/vProcess5"/>
    <dgm:cxn modelId="{C8C1B9B3-6CEA-4C3F-A573-C7D9C5FE5FC4}" type="presParOf" srcId="{7BCCF68C-7977-4B3E-9BB3-4F60B214FEE7}" destId="{7CAE886B-7941-48F1-B448-04CE4F730F5C}" srcOrd="4" destOrd="0" presId="urn:microsoft.com/office/officeart/2005/8/layout/vProcess5"/>
    <dgm:cxn modelId="{2F027207-5541-4A11-9760-A63AF21642CC}" type="presParOf" srcId="{7BCCF68C-7977-4B3E-9BB3-4F60B214FEE7}" destId="{6A8E196C-F912-4761-98D4-1F21E77ADB37}" srcOrd="5" destOrd="0" presId="urn:microsoft.com/office/officeart/2005/8/layout/vProcess5"/>
    <dgm:cxn modelId="{3FC7A8DF-0C07-4F3B-BC74-040AA6D421F7}" type="presParOf" srcId="{7BCCF68C-7977-4B3E-9BB3-4F60B214FEE7}" destId="{871B7A72-CA06-4BC8-8867-F8D2FEF556D3}" srcOrd="6" destOrd="0" presId="urn:microsoft.com/office/officeart/2005/8/layout/vProcess5"/>
    <dgm:cxn modelId="{19038AB7-4E2B-4BE2-ADC2-BF48C8C73EE4}" type="presParOf" srcId="{7BCCF68C-7977-4B3E-9BB3-4F60B214FEE7}" destId="{48D60B39-C5AE-40DA-8AE6-FE6388CAAD1D}" srcOrd="7" destOrd="0" presId="urn:microsoft.com/office/officeart/2005/8/layout/vProcess5"/>
    <dgm:cxn modelId="{D1B6157F-E93D-40B7-829E-73887889DDEC}" type="presParOf" srcId="{7BCCF68C-7977-4B3E-9BB3-4F60B214FEE7}" destId="{B112126C-38D3-4A7F-A144-60BBC612FE5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8D59B9-5383-4DCC-827B-4E2F0FAA730E}" type="doc">
      <dgm:prSet loTypeId="urn:microsoft.com/office/officeart/2005/8/layout/hList1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A85A798B-0C3D-414E-A910-98A15B5C9BE7}">
      <dgm:prSet phldrT="[文字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目標族群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5EB56FA6-2F61-4820-9695-EFA70A249AAF}" type="parTrans" cxnId="{7D9872D7-6C21-4FA0-844F-24362CECCB2E}">
      <dgm:prSet/>
      <dgm:spPr/>
      <dgm:t>
        <a:bodyPr/>
        <a:lstStyle/>
        <a:p>
          <a:endParaRPr lang="zh-TW" altLang="en-US"/>
        </a:p>
      </dgm:t>
    </dgm:pt>
    <dgm:pt modelId="{437E321D-BEBF-4A28-96D4-67858CC1E5F8}" type="sibTrans" cxnId="{7D9872D7-6C21-4FA0-844F-24362CECCB2E}">
      <dgm:prSet/>
      <dgm:spPr/>
      <dgm:t>
        <a:bodyPr/>
        <a:lstStyle/>
        <a:p>
          <a:endParaRPr lang="zh-TW" altLang="en-US"/>
        </a:p>
      </dgm:t>
    </dgm:pt>
    <dgm:pt modelId="{C05CFC0F-3127-478D-8662-7BB1A18D4903}">
      <dgm:prSet phldrT="[文字]" custT="1"/>
      <dgm:spPr/>
      <dgm:t>
        <a:bodyPr/>
        <a:lstStyle/>
        <a:p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既是信用卡富翁，也是勤儉持家的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小資族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。</a:t>
          </a:r>
        </a:p>
      </dgm:t>
    </dgm:pt>
    <dgm:pt modelId="{1BA919D3-D221-4552-B18C-B00892852BBC}" type="parTrans" cxnId="{82E5C265-9D6F-4400-91B5-40D247A50C16}">
      <dgm:prSet/>
      <dgm:spPr/>
      <dgm:t>
        <a:bodyPr/>
        <a:lstStyle/>
        <a:p>
          <a:endParaRPr lang="zh-TW" altLang="en-US"/>
        </a:p>
      </dgm:t>
    </dgm:pt>
    <dgm:pt modelId="{AB35C419-09C0-46A3-B2B9-554C6CD319BD}" type="sibTrans" cxnId="{82E5C265-9D6F-4400-91B5-40D247A50C16}">
      <dgm:prSet/>
      <dgm:spPr/>
      <dgm:t>
        <a:bodyPr/>
        <a:lstStyle/>
        <a:p>
          <a:endParaRPr lang="zh-TW" altLang="en-US"/>
        </a:p>
      </dgm:t>
    </dgm:pt>
    <dgm:pt modelId="{AA45A8CD-DD23-4454-96A0-1B1337284245}">
      <dgm:prSet phldrT="[文字]" custT="1"/>
      <dgm:spPr/>
      <dgm:t>
        <a:bodyPr/>
        <a:lstStyle/>
        <a:p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初入社會，想找適合自己信用卡的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新鮮人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。</a:t>
          </a:r>
        </a:p>
      </dgm:t>
    </dgm:pt>
    <dgm:pt modelId="{432173E8-354A-4A59-8E53-FFA29063D0C0}" type="parTrans" cxnId="{384FC8AA-90AF-4C49-BA62-381F5D4B6543}">
      <dgm:prSet/>
      <dgm:spPr/>
      <dgm:t>
        <a:bodyPr/>
        <a:lstStyle/>
        <a:p>
          <a:endParaRPr lang="zh-TW" altLang="en-US"/>
        </a:p>
      </dgm:t>
    </dgm:pt>
    <dgm:pt modelId="{69C5CBE4-0354-48AF-A878-4A3C0A5F17E9}" type="sibTrans" cxnId="{384FC8AA-90AF-4C49-BA62-381F5D4B6543}">
      <dgm:prSet/>
      <dgm:spPr/>
      <dgm:t>
        <a:bodyPr/>
        <a:lstStyle/>
        <a:p>
          <a:endParaRPr lang="zh-TW" altLang="en-US"/>
        </a:p>
      </dgm:t>
    </dgm:pt>
    <dgm:pt modelId="{693984C7-6E5E-4402-8756-F1FED6E94D54}" type="pres">
      <dgm:prSet presAssocID="{548D59B9-5383-4DCC-827B-4E2F0FAA730E}" presName="Name0" presStyleCnt="0">
        <dgm:presLayoutVars>
          <dgm:dir/>
          <dgm:animLvl val="lvl"/>
          <dgm:resizeHandles val="exact"/>
        </dgm:presLayoutVars>
      </dgm:prSet>
      <dgm:spPr/>
    </dgm:pt>
    <dgm:pt modelId="{04B86DAA-55EC-4FD1-9383-2AAE244D30B4}" type="pres">
      <dgm:prSet presAssocID="{A85A798B-0C3D-414E-A910-98A15B5C9BE7}" presName="composite" presStyleCnt="0"/>
      <dgm:spPr/>
    </dgm:pt>
    <dgm:pt modelId="{FEB549A9-B2C7-4393-AA61-87C4928AC9FE}" type="pres">
      <dgm:prSet presAssocID="{A85A798B-0C3D-414E-A910-98A15B5C9BE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7CC3E7D-C85E-49FA-9F78-03DF1B5CEDE4}" type="pres">
      <dgm:prSet presAssocID="{A85A798B-0C3D-414E-A910-98A15B5C9BE7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5855A2A-66CD-4C7F-8747-EEF76230A023}" type="presOf" srcId="{548D59B9-5383-4DCC-827B-4E2F0FAA730E}" destId="{693984C7-6E5E-4402-8756-F1FED6E94D54}" srcOrd="0" destOrd="0" presId="urn:microsoft.com/office/officeart/2005/8/layout/hList1"/>
    <dgm:cxn modelId="{945BF15E-682C-46EF-A784-5E977172E523}" type="presOf" srcId="{C05CFC0F-3127-478D-8662-7BB1A18D4903}" destId="{27CC3E7D-C85E-49FA-9F78-03DF1B5CEDE4}" srcOrd="0" destOrd="0" presId="urn:microsoft.com/office/officeart/2005/8/layout/hList1"/>
    <dgm:cxn modelId="{82E5C265-9D6F-4400-91B5-40D247A50C16}" srcId="{A85A798B-0C3D-414E-A910-98A15B5C9BE7}" destId="{C05CFC0F-3127-478D-8662-7BB1A18D4903}" srcOrd="0" destOrd="0" parTransId="{1BA919D3-D221-4552-B18C-B00892852BBC}" sibTransId="{AB35C419-09C0-46A3-B2B9-554C6CD319BD}"/>
    <dgm:cxn modelId="{0512AA74-2E23-4F04-AD9E-42552994AC33}" type="presOf" srcId="{AA45A8CD-DD23-4454-96A0-1B1337284245}" destId="{27CC3E7D-C85E-49FA-9F78-03DF1B5CEDE4}" srcOrd="0" destOrd="1" presId="urn:microsoft.com/office/officeart/2005/8/layout/hList1"/>
    <dgm:cxn modelId="{384FC8AA-90AF-4C49-BA62-381F5D4B6543}" srcId="{A85A798B-0C3D-414E-A910-98A15B5C9BE7}" destId="{AA45A8CD-DD23-4454-96A0-1B1337284245}" srcOrd="1" destOrd="0" parTransId="{432173E8-354A-4A59-8E53-FFA29063D0C0}" sibTransId="{69C5CBE4-0354-48AF-A878-4A3C0A5F17E9}"/>
    <dgm:cxn modelId="{42478CCD-9EBF-4C86-AAF7-0BC7660BAD88}" type="presOf" srcId="{A85A798B-0C3D-414E-A910-98A15B5C9BE7}" destId="{FEB549A9-B2C7-4393-AA61-87C4928AC9FE}" srcOrd="0" destOrd="0" presId="urn:microsoft.com/office/officeart/2005/8/layout/hList1"/>
    <dgm:cxn modelId="{7D9872D7-6C21-4FA0-844F-24362CECCB2E}" srcId="{548D59B9-5383-4DCC-827B-4E2F0FAA730E}" destId="{A85A798B-0C3D-414E-A910-98A15B5C9BE7}" srcOrd="0" destOrd="0" parTransId="{5EB56FA6-2F61-4820-9695-EFA70A249AAF}" sibTransId="{437E321D-BEBF-4A28-96D4-67858CC1E5F8}"/>
    <dgm:cxn modelId="{C95D1763-495D-4EBD-9287-F7F9628525B5}" type="presParOf" srcId="{693984C7-6E5E-4402-8756-F1FED6E94D54}" destId="{04B86DAA-55EC-4FD1-9383-2AAE244D30B4}" srcOrd="0" destOrd="0" presId="urn:microsoft.com/office/officeart/2005/8/layout/hList1"/>
    <dgm:cxn modelId="{9BC8937E-B64E-4150-8DC9-781565266BC0}" type="presParOf" srcId="{04B86DAA-55EC-4FD1-9383-2AAE244D30B4}" destId="{FEB549A9-B2C7-4393-AA61-87C4928AC9FE}" srcOrd="0" destOrd="0" presId="urn:microsoft.com/office/officeart/2005/8/layout/hList1"/>
    <dgm:cxn modelId="{757E6F3C-D418-4739-BDA1-5A320BD71044}" type="presParOf" srcId="{04B86DAA-55EC-4FD1-9383-2AAE244D30B4}" destId="{27CC3E7D-C85E-49FA-9F78-03DF1B5CED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3F537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3F537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3F537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3F537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>
        <a:solidFill>
          <a:srgbClr val="3F537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>
        <a:solidFill>
          <a:srgbClr val="3F537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>
        <a:solidFill>
          <a:srgbClr val="3F537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8D59B9-5383-4DCC-827B-4E2F0FAA730E}" type="doc">
      <dgm:prSet loTypeId="urn:microsoft.com/office/officeart/2005/8/layout/hList1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E721704E-E94F-4FC5-BC2B-491B85CB6DBE}">
      <dgm:prSet phldrT="[文字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解決方案</a:t>
          </a:r>
        </a:p>
      </dgm:t>
    </dgm:pt>
    <dgm:pt modelId="{22EFA4B3-A1B4-47A6-AA68-F445955E9C1B}" type="parTrans" cxnId="{F7DFE237-CA86-4579-800A-08C8689623C6}">
      <dgm:prSet/>
      <dgm:spPr/>
      <dgm:t>
        <a:bodyPr/>
        <a:lstStyle/>
        <a:p>
          <a:endParaRPr lang="zh-TW" altLang="en-US"/>
        </a:p>
      </dgm:t>
    </dgm:pt>
    <dgm:pt modelId="{48AC781B-4D96-474A-9794-AE1ABC56586A}" type="sibTrans" cxnId="{F7DFE237-CA86-4579-800A-08C8689623C6}">
      <dgm:prSet/>
      <dgm:spPr/>
      <dgm:t>
        <a:bodyPr/>
        <a:lstStyle/>
        <a:p>
          <a:endParaRPr lang="zh-TW" altLang="en-US"/>
        </a:p>
      </dgm:t>
    </dgm:pt>
    <dgm:pt modelId="{1682973D-5AC7-46F9-BCE3-5BFCE99CBA33}">
      <dgm:prSet phldrT="[文字]" custT="1"/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快速找出該使用哪張卡消費回饋最高。</a:t>
          </a:r>
        </a:p>
      </dgm:t>
    </dgm:pt>
    <dgm:pt modelId="{04ACB03A-E0C4-4C1F-8047-2CAA60D13201}" type="parTrans" cxnId="{4876FE06-4634-442E-8934-E9EB36E3FEE6}">
      <dgm:prSet/>
      <dgm:spPr/>
      <dgm:t>
        <a:bodyPr/>
        <a:lstStyle/>
        <a:p>
          <a:endParaRPr lang="zh-TW" altLang="en-US"/>
        </a:p>
      </dgm:t>
    </dgm:pt>
    <dgm:pt modelId="{0B2665B6-6D83-4CB8-A9E0-EDDB14B238D9}" type="sibTrans" cxnId="{4876FE06-4634-442E-8934-E9EB36E3FEE6}">
      <dgm:prSet/>
      <dgm:spPr/>
      <dgm:t>
        <a:bodyPr/>
        <a:lstStyle/>
        <a:p>
          <a:endParaRPr lang="zh-TW" altLang="en-US"/>
        </a:p>
      </dgm:t>
    </dgm:pt>
    <dgm:pt modelId="{5148CC84-70B4-46F2-9026-CF3F31BC5209}">
      <dgm:prSet phldrT="[文字]" custT="1"/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推薦最適合之卡片申辦。</a:t>
          </a:r>
        </a:p>
      </dgm:t>
    </dgm:pt>
    <dgm:pt modelId="{2901E4C5-DF7E-417B-9A59-F75002C36301}" type="parTrans" cxnId="{6A9D9071-2859-4CA1-AEC9-D8D76641AA01}">
      <dgm:prSet/>
      <dgm:spPr/>
      <dgm:t>
        <a:bodyPr/>
        <a:lstStyle/>
        <a:p>
          <a:endParaRPr lang="zh-TW" altLang="en-US"/>
        </a:p>
      </dgm:t>
    </dgm:pt>
    <dgm:pt modelId="{FDAB9237-5800-41D1-9762-6546B8FB0F0F}" type="sibTrans" cxnId="{6A9D9071-2859-4CA1-AEC9-D8D76641AA01}">
      <dgm:prSet/>
      <dgm:spPr/>
      <dgm:t>
        <a:bodyPr/>
        <a:lstStyle/>
        <a:p>
          <a:endParaRPr lang="zh-TW" altLang="en-US"/>
        </a:p>
      </dgm:t>
    </dgm:pt>
    <dgm:pt modelId="{693984C7-6E5E-4402-8756-F1FED6E94D54}" type="pres">
      <dgm:prSet presAssocID="{548D59B9-5383-4DCC-827B-4E2F0FAA730E}" presName="Name0" presStyleCnt="0">
        <dgm:presLayoutVars>
          <dgm:dir/>
          <dgm:animLvl val="lvl"/>
          <dgm:resizeHandles val="exact"/>
        </dgm:presLayoutVars>
      </dgm:prSet>
      <dgm:spPr/>
    </dgm:pt>
    <dgm:pt modelId="{E60BADA6-7793-41F0-9307-57A7F79A8ABC}" type="pres">
      <dgm:prSet presAssocID="{E721704E-E94F-4FC5-BC2B-491B85CB6DBE}" presName="composite" presStyleCnt="0"/>
      <dgm:spPr/>
    </dgm:pt>
    <dgm:pt modelId="{B9A528AE-DDC2-4495-BC12-DC15333E1125}" type="pres">
      <dgm:prSet presAssocID="{E721704E-E94F-4FC5-BC2B-491B85CB6DBE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AB7D5C70-EFEE-42A5-8827-1CABC43E0EA2}" type="pres">
      <dgm:prSet presAssocID="{E721704E-E94F-4FC5-BC2B-491B85CB6DBE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876FE06-4634-442E-8934-E9EB36E3FEE6}" srcId="{E721704E-E94F-4FC5-BC2B-491B85CB6DBE}" destId="{1682973D-5AC7-46F9-BCE3-5BFCE99CBA33}" srcOrd="0" destOrd="0" parTransId="{04ACB03A-E0C4-4C1F-8047-2CAA60D13201}" sibTransId="{0B2665B6-6D83-4CB8-A9E0-EDDB14B238D9}"/>
    <dgm:cxn modelId="{45855A2A-66CD-4C7F-8747-EEF76230A023}" type="presOf" srcId="{548D59B9-5383-4DCC-827B-4E2F0FAA730E}" destId="{693984C7-6E5E-4402-8756-F1FED6E94D54}" srcOrd="0" destOrd="0" presId="urn:microsoft.com/office/officeart/2005/8/layout/hList1"/>
    <dgm:cxn modelId="{F7DFE237-CA86-4579-800A-08C8689623C6}" srcId="{548D59B9-5383-4DCC-827B-4E2F0FAA730E}" destId="{E721704E-E94F-4FC5-BC2B-491B85CB6DBE}" srcOrd="0" destOrd="0" parTransId="{22EFA4B3-A1B4-47A6-AA68-F445955E9C1B}" sibTransId="{48AC781B-4D96-474A-9794-AE1ABC56586A}"/>
    <dgm:cxn modelId="{F2F0F238-AE26-495D-9344-4D700FC823C9}" type="presOf" srcId="{1682973D-5AC7-46F9-BCE3-5BFCE99CBA33}" destId="{AB7D5C70-EFEE-42A5-8827-1CABC43E0EA2}" srcOrd="0" destOrd="0" presId="urn:microsoft.com/office/officeart/2005/8/layout/hList1"/>
    <dgm:cxn modelId="{6A9D9071-2859-4CA1-AEC9-D8D76641AA01}" srcId="{E721704E-E94F-4FC5-BC2B-491B85CB6DBE}" destId="{5148CC84-70B4-46F2-9026-CF3F31BC5209}" srcOrd="1" destOrd="0" parTransId="{2901E4C5-DF7E-417B-9A59-F75002C36301}" sibTransId="{FDAB9237-5800-41D1-9762-6546B8FB0F0F}"/>
    <dgm:cxn modelId="{C201AD9C-A665-44C2-9218-AC393FC39327}" type="presOf" srcId="{5148CC84-70B4-46F2-9026-CF3F31BC5209}" destId="{AB7D5C70-EFEE-42A5-8827-1CABC43E0EA2}" srcOrd="0" destOrd="1" presId="urn:microsoft.com/office/officeart/2005/8/layout/hList1"/>
    <dgm:cxn modelId="{636242CD-9B27-48AB-8B08-4994D4206AC9}" type="presOf" srcId="{E721704E-E94F-4FC5-BC2B-491B85CB6DBE}" destId="{B9A528AE-DDC2-4495-BC12-DC15333E1125}" srcOrd="0" destOrd="0" presId="urn:microsoft.com/office/officeart/2005/8/layout/hList1"/>
    <dgm:cxn modelId="{82778120-092F-40D4-BEF4-ED53330ACE9E}" type="presParOf" srcId="{693984C7-6E5E-4402-8756-F1FED6E94D54}" destId="{E60BADA6-7793-41F0-9307-57A7F79A8ABC}" srcOrd="0" destOrd="0" presId="urn:microsoft.com/office/officeart/2005/8/layout/hList1"/>
    <dgm:cxn modelId="{1759B366-410B-4BB8-9DE8-9B758C91D8BB}" type="presParOf" srcId="{E60BADA6-7793-41F0-9307-57A7F79A8ABC}" destId="{B9A528AE-DDC2-4495-BC12-DC15333E1125}" srcOrd="0" destOrd="0" presId="urn:microsoft.com/office/officeart/2005/8/layout/hList1"/>
    <dgm:cxn modelId="{5C2ACA11-E5E7-47FA-9791-6D92C76347D2}" type="presParOf" srcId="{E60BADA6-7793-41F0-9307-57A7F79A8ABC}" destId="{AB7D5C70-EFEE-42A5-8827-1CABC43E0E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>
        <a:solidFill>
          <a:srgbClr val="3F537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92A8C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7F8FE8-01BB-435F-AF81-C6287E56423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69D1C672-0C2D-4B4C-A845-38A69AF6402F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gm:t>
    </dgm:pt>
    <dgm:pt modelId="{54582756-1040-4D43-A1C4-85DEFBCCB703}" type="par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8A5C1AF9-94EF-4CDB-B840-EEA4089478E0}" type="sibTrans" cxnId="{DCD03B8B-8BA7-4BB8-B642-96A07618C100}">
      <dgm:prSet/>
      <dgm:spPr/>
      <dgm:t>
        <a:bodyPr/>
        <a:lstStyle/>
        <a:p>
          <a:endParaRPr lang="zh-TW" altLang="en-US"/>
        </a:p>
      </dgm:t>
    </dgm:pt>
    <dgm:pt modelId="{39F1CDB9-E650-4B4F-B366-5AAE358D0AC7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gm:t>
    </dgm:pt>
    <dgm:pt modelId="{A5B741D7-C4F4-49C2-9DBD-EF9010459997}" type="par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28BDE8E3-4D18-48AD-BD1D-BC4687DF9D4C}" type="sibTrans" cxnId="{A566D8D4-0F28-4BC8-ADA9-9FBAB1FF6A96}">
      <dgm:prSet/>
      <dgm:spPr/>
      <dgm:t>
        <a:bodyPr/>
        <a:lstStyle/>
        <a:p>
          <a:endParaRPr lang="zh-TW" altLang="en-US"/>
        </a:p>
      </dgm:t>
    </dgm:pt>
    <dgm:pt modelId="{78A15515-00E8-4BEA-AA6C-62E516550634}">
      <dgm:prSet phldrT="[文字]"/>
      <dgm:spPr>
        <a:solidFill>
          <a:srgbClr val="3F5378"/>
        </a:solidFill>
      </dgm:spPr>
      <dgm:t>
        <a:bodyPr lIns="0" rIns="0"/>
        <a:lstStyle/>
        <a:p>
          <a:r>
            <a: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DB01ED81-03FE-40E5-A2CE-7E98C994936E}" type="par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89E9C810-0DF9-4A96-849F-8E4F592C6378}" type="sibTrans" cxnId="{9BD18B04-6CA8-4A3B-B442-8531D7B87A44}">
      <dgm:prSet/>
      <dgm:spPr/>
      <dgm:t>
        <a:bodyPr/>
        <a:lstStyle/>
        <a:p>
          <a:endParaRPr lang="zh-TW" altLang="en-US"/>
        </a:p>
      </dgm:t>
    </dgm:pt>
    <dgm:pt modelId="{045F83D5-3888-4BBD-B8A9-72799698DD06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gm:t>
    </dgm:pt>
    <dgm:pt modelId="{3611662A-34E9-489F-93ED-DC2FAAB1A2DB}" type="par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21EBA7E8-5CC4-418A-B73F-9747C7F27557}" type="sibTrans" cxnId="{C34C8666-227F-471F-A285-C3C0537E878A}">
      <dgm:prSet/>
      <dgm:spPr/>
      <dgm:t>
        <a:bodyPr/>
        <a:lstStyle/>
        <a:p>
          <a:endParaRPr lang="zh-TW" altLang="en-US"/>
        </a:p>
      </dgm:t>
    </dgm:pt>
    <dgm:pt modelId="{C476D316-88EB-4FE3-8F52-FAC9F7C4F97C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2A1EBC-E734-4EC5-A50E-8CFD98294C37}" type="par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1B86D269-AAB3-4B89-B573-9FB63A6B8288}" type="sibTrans" cxnId="{BA0CD9BA-CE0F-457E-91C6-456D7D50C977}">
      <dgm:prSet/>
      <dgm:spPr/>
      <dgm:t>
        <a:bodyPr/>
        <a:lstStyle/>
        <a:p>
          <a:endParaRPr lang="zh-TW" altLang="en-US"/>
        </a:p>
      </dgm:t>
    </dgm:pt>
    <dgm:pt modelId="{5E0FDB64-93A4-41CC-BC04-FEE92A124664}">
      <dgm:prSet phldrT="[文字]"/>
      <dgm:spPr>
        <a:solidFill>
          <a:srgbClr val="92A8C8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1F2BFD-4468-483E-A057-E42E21B16323}" type="par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D53967B8-B885-4734-BBD2-D1C9212C4231}" type="sibTrans" cxnId="{BA9856B1-B33C-4ABE-BA00-631F42604A01}">
      <dgm:prSet/>
      <dgm:spPr/>
      <dgm:t>
        <a:bodyPr/>
        <a:lstStyle/>
        <a:p>
          <a:endParaRPr lang="zh-TW" altLang="en-US"/>
        </a:p>
      </dgm:t>
    </dgm:pt>
    <dgm:pt modelId="{E57AED36-55CC-486F-82D0-E6D9D1008994}">
      <dgm:prSet phldrT="[文字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732DC-011B-4F9C-B6CC-260051DCC8FD}" type="par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A034265F-3C42-41E3-AEDD-5EF9DC8BFEBF}" type="sibTrans" cxnId="{9B64EDCB-5B49-4ABC-92ED-C70803713042}">
      <dgm:prSet/>
      <dgm:spPr/>
      <dgm:t>
        <a:bodyPr/>
        <a:lstStyle/>
        <a:p>
          <a:endParaRPr lang="zh-TW" altLang="en-US"/>
        </a:p>
      </dgm:t>
    </dgm:pt>
    <dgm:pt modelId="{37432AEF-F9A1-469F-86F8-E73CC7782D94}">
      <dgm:prSet phldrT="[文字]"/>
      <dgm:spPr>
        <a:solidFill>
          <a:srgbClr val="92A8C8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gm:t>
    </dgm:pt>
    <dgm:pt modelId="{1FF4F3B9-8F4A-4D09-9DE2-7E14D2FA48DC}" type="par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AB53978C-90F5-483F-AB0F-012312A10FE9}" type="sibTrans" cxnId="{0F916EE5-248F-44C1-A38D-7FEE6882029B}">
      <dgm:prSet/>
      <dgm:spPr/>
      <dgm:t>
        <a:bodyPr/>
        <a:lstStyle/>
        <a:p>
          <a:endParaRPr lang="zh-TW" altLang="en-US"/>
        </a:p>
      </dgm:t>
    </dgm:pt>
    <dgm:pt modelId="{640CDC7A-1362-442C-BBDB-00207BA5BB23}" type="pres">
      <dgm:prSet presAssocID="{2D7F8FE8-01BB-435F-AF81-C6287E564234}" presName="Name0" presStyleCnt="0">
        <dgm:presLayoutVars>
          <dgm:dir/>
          <dgm:animLvl val="lvl"/>
          <dgm:resizeHandles val="exact"/>
        </dgm:presLayoutVars>
      </dgm:prSet>
      <dgm:spPr/>
    </dgm:pt>
    <dgm:pt modelId="{9C26327C-CE19-4377-86BB-518AD2894EB3}" type="pres">
      <dgm:prSet presAssocID="{69D1C672-0C2D-4B4C-A845-38A69AF6402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A19AD60-8EB7-4871-97C6-8500F8EE286E}" type="pres">
      <dgm:prSet presAssocID="{8A5C1AF9-94EF-4CDB-B840-EEA4089478E0}" presName="parTxOnlySpace" presStyleCnt="0"/>
      <dgm:spPr/>
    </dgm:pt>
    <dgm:pt modelId="{BAB5849B-10C7-4A2D-BC07-B607E5612EB2}" type="pres">
      <dgm:prSet presAssocID="{39F1CDB9-E650-4B4F-B366-5AAE358D0AC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58CD276B-EF8D-4C83-B524-2FCE68127D1D}" type="pres">
      <dgm:prSet presAssocID="{28BDE8E3-4D18-48AD-BD1D-BC4687DF9D4C}" presName="parTxOnlySpace" presStyleCnt="0"/>
      <dgm:spPr/>
    </dgm:pt>
    <dgm:pt modelId="{2FDC4044-3F50-4530-9239-CAEB4E6BFD7E}" type="pres">
      <dgm:prSet presAssocID="{78A15515-00E8-4BEA-AA6C-62E51655063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BAEAE1D9-9389-4B23-8385-23DA2E0CE815}" type="pres">
      <dgm:prSet presAssocID="{89E9C810-0DF9-4A96-849F-8E4F592C6378}" presName="parTxOnlySpace" presStyleCnt="0"/>
      <dgm:spPr/>
    </dgm:pt>
    <dgm:pt modelId="{05BA18DF-4278-4EF6-B3BC-1ABBB5FEA6B7}" type="pres">
      <dgm:prSet presAssocID="{37432AEF-F9A1-469F-86F8-E73CC7782D9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4B5D47F-7601-4B55-8B60-C758E745B5B5}" type="pres">
      <dgm:prSet presAssocID="{AB53978C-90F5-483F-AB0F-012312A10FE9}" presName="parTxOnlySpace" presStyleCnt="0"/>
      <dgm:spPr/>
    </dgm:pt>
    <dgm:pt modelId="{B26C7C5F-0D55-4F8E-B37F-988EA812A281}" type="pres">
      <dgm:prSet presAssocID="{C476D316-88EB-4FE3-8F52-FAC9F7C4F9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3739174-6ED2-4B3C-980D-0BA18F7717F3}" type="pres">
      <dgm:prSet presAssocID="{1B86D269-AAB3-4B89-B573-9FB63A6B8288}" presName="parTxOnlySpace" presStyleCnt="0"/>
      <dgm:spPr/>
    </dgm:pt>
    <dgm:pt modelId="{57B803A3-9269-48AB-A605-3B6AE0C78F83}" type="pres">
      <dgm:prSet presAssocID="{5E0FDB64-93A4-41CC-BC04-FEE92A12466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B9C70720-5D71-4B56-AFBC-754E8F6CAD05}" type="pres">
      <dgm:prSet presAssocID="{D53967B8-B885-4734-BBD2-D1C9212C4231}" presName="parTxOnlySpace" presStyleCnt="0"/>
      <dgm:spPr/>
    </dgm:pt>
    <dgm:pt modelId="{5059F30C-C6D5-4DAD-B2B1-A878DF4D5426}" type="pres">
      <dgm:prSet presAssocID="{E57AED36-55CC-486F-82D0-E6D9D100899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833CC13-B92F-4F65-83FC-C728A04EFBF6}" type="pres">
      <dgm:prSet presAssocID="{A034265F-3C42-41E3-AEDD-5EF9DC8BFEBF}" presName="parTxOnlySpace" presStyleCnt="0"/>
      <dgm:spPr/>
    </dgm:pt>
    <dgm:pt modelId="{9426F871-9D65-469D-9412-6F0EB9930618}" type="pres">
      <dgm:prSet presAssocID="{045F83D5-3888-4BBD-B8A9-72799698DD0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9BD18B04-6CA8-4A3B-B442-8531D7B87A44}" srcId="{2D7F8FE8-01BB-435F-AF81-C6287E564234}" destId="{78A15515-00E8-4BEA-AA6C-62E516550634}" srcOrd="2" destOrd="0" parTransId="{DB01ED81-03FE-40E5-A2CE-7E98C994936E}" sibTransId="{89E9C810-0DF9-4A96-849F-8E4F592C6378}"/>
    <dgm:cxn modelId="{FAA79E1E-A354-4D41-8335-6183AEE79C19}" type="presOf" srcId="{5E0FDB64-93A4-41CC-BC04-FEE92A124664}" destId="{57B803A3-9269-48AB-A605-3B6AE0C78F83}" srcOrd="0" destOrd="0" presId="urn:microsoft.com/office/officeart/2005/8/layout/chevron1"/>
    <dgm:cxn modelId="{B998AD2F-6A6F-4774-8FB0-4B0A0C252240}" type="presOf" srcId="{045F83D5-3888-4BBD-B8A9-72799698DD06}" destId="{9426F871-9D65-469D-9412-6F0EB9930618}" srcOrd="0" destOrd="0" presId="urn:microsoft.com/office/officeart/2005/8/layout/chevron1"/>
    <dgm:cxn modelId="{925BC061-A393-492C-814F-395CEA767F81}" type="presOf" srcId="{78A15515-00E8-4BEA-AA6C-62E516550634}" destId="{2FDC4044-3F50-4530-9239-CAEB4E6BFD7E}" srcOrd="0" destOrd="0" presId="urn:microsoft.com/office/officeart/2005/8/layout/chevron1"/>
    <dgm:cxn modelId="{C34C8666-227F-471F-A285-C3C0537E878A}" srcId="{2D7F8FE8-01BB-435F-AF81-C6287E564234}" destId="{045F83D5-3888-4BBD-B8A9-72799698DD06}" srcOrd="7" destOrd="0" parTransId="{3611662A-34E9-489F-93ED-DC2FAAB1A2DB}" sibTransId="{21EBA7E8-5CC4-418A-B73F-9747C7F27557}"/>
    <dgm:cxn modelId="{09CFF881-5768-412F-AC3D-681739AA18F7}" type="presOf" srcId="{69D1C672-0C2D-4B4C-A845-38A69AF6402F}" destId="{9C26327C-CE19-4377-86BB-518AD2894EB3}" srcOrd="0" destOrd="0" presId="urn:microsoft.com/office/officeart/2005/8/layout/chevron1"/>
    <dgm:cxn modelId="{8D5C3083-F5C0-4B79-8798-57A301451F04}" type="presOf" srcId="{39F1CDB9-E650-4B4F-B366-5AAE358D0AC7}" destId="{BAB5849B-10C7-4A2D-BC07-B607E5612EB2}" srcOrd="0" destOrd="0" presId="urn:microsoft.com/office/officeart/2005/8/layout/chevron1"/>
    <dgm:cxn modelId="{DCD03B8B-8BA7-4BB8-B642-96A07618C100}" srcId="{2D7F8FE8-01BB-435F-AF81-C6287E564234}" destId="{69D1C672-0C2D-4B4C-A845-38A69AF6402F}" srcOrd="0" destOrd="0" parTransId="{54582756-1040-4D43-A1C4-85DEFBCCB703}" sibTransId="{8A5C1AF9-94EF-4CDB-B840-EEA4089478E0}"/>
    <dgm:cxn modelId="{BA9856B1-B33C-4ABE-BA00-631F42604A01}" srcId="{2D7F8FE8-01BB-435F-AF81-C6287E564234}" destId="{5E0FDB64-93A4-41CC-BC04-FEE92A124664}" srcOrd="5" destOrd="0" parTransId="{791F2BFD-4468-483E-A057-E42E21B16323}" sibTransId="{D53967B8-B885-4734-BBD2-D1C9212C4231}"/>
    <dgm:cxn modelId="{BA0CD9BA-CE0F-457E-91C6-456D7D50C977}" srcId="{2D7F8FE8-01BB-435F-AF81-C6287E564234}" destId="{C476D316-88EB-4FE3-8F52-FAC9F7C4F97C}" srcOrd="4" destOrd="0" parTransId="{842A1EBC-E734-4EC5-A50E-8CFD98294C37}" sibTransId="{1B86D269-AAB3-4B89-B573-9FB63A6B8288}"/>
    <dgm:cxn modelId="{C0B179BD-0300-4902-BADF-D38BD0C30D5D}" type="presOf" srcId="{37432AEF-F9A1-469F-86F8-E73CC7782D94}" destId="{05BA18DF-4278-4EF6-B3BC-1ABBB5FEA6B7}" srcOrd="0" destOrd="0" presId="urn:microsoft.com/office/officeart/2005/8/layout/chevron1"/>
    <dgm:cxn modelId="{9B64EDCB-5B49-4ABC-92ED-C70803713042}" srcId="{2D7F8FE8-01BB-435F-AF81-C6287E564234}" destId="{E57AED36-55CC-486F-82D0-E6D9D1008994}" srcOrd="6" destOrd="0" parTransId="{616732DC-011B-4F9C-B6CC-260051DCC8FD}" sibTransId="{A034265F-3C42-41E3-AEDD-5EF9DC8BFEBF}"/>
    <dgm:cxn modelId="{A566D8D4-0F28-4BC8-ADA9-9FBAB1FF6A96}" srcId="{2D7F8FE8-01BB-435F-AF81-C6287E564234}" destId="{39F1CDB9-E650-4B4F-B366-5AAE358D0AC7}" srcOrd="1" destOrd="0" parTransId="{A5B741D7-C4F4-49C2-9DBD-EF9010459997}" sibTransId="{28BDE8E3-4D18-48AD-BD1D-BC4687DF9D4C}"/>
    <dgm:cxn modelId="{0B948CDF-602C-4302-A18F-693DD008661D}" type="presOf" srcId="{E57AED36-55CC-486F-82D0-E6D9D1008994}" destId="{5059F30C-C6D5-4DAD-B2B1-A878DF4D5426}" srcOrd="0" destOrd="0" presId="urn:microsoft.com/office/officeart/2005/8/layout/chevron1"/>
    <dgm:cxn modelId="{0F916EE5-248F-44C1-A38D-7FEE6882029B}" srcId="{2D7F8FE8-01BB-435F-AF81-C6287E564234}" destId="{37432AEF-F9A1-469F-86F8-E73CC7782D94}" srcOrd="3" destOrd="0" parTransId="{1FF4F3B9-8F4A-4D09-9DE2-7E14D2FA48DC}" sibTransId="{AB53978C-90F5-483F-AB0F-012312A10FE9}"/>
    <dgm:cxn modelId="{757C77EA-0F10-40F6-AABF-FEC996B8FE1B}" type="presOf" srcId="{2D7F8FE8-01BB-435F-AF81-C6287E564234}" destId="{640CDC7A-1362-442C-BBDB-00207BA5BB23}" srcOrd="0" destOrd="0" presId="urn:microsoft.com/office/officeart/2005/8/layout/chevron1"/>
    <dgm:cxn modelId="{E53C73F1-A0B3-4DF4-AB05-9E2A4F1AFA2C}" type="presOf" srcId="{C476D316-88EB-4FE3-8F52-FAC9F7C4F97C}" destId="{B26C7C5F-0D55-4F8E-B37F-988EA812A281}" srcOrd="0" destOrd="0" presId="urn:microsoft.com/office/officeart/2005/8/layout/chevron1"/>
    <dgm:cxn modelId="{BB3C73B7-29D5-4974-A782-0A7B62D9CE84}" type="presParOf" srcId="{640CDC7A-1362-442C-BBDB-00207BA5BB23}" destId="{9C26327C-CE19-4377-86BB-518AD2894EB3}" srcOrd="0" destOrd="0" presId="urn:microsoft.com/office/officeart/2005/8/layout/chevron1"/>
    <dgm:cxn modelId="{D752643B-4C46-461A-A1BF-236D2794814F}" type="presParOf" srcId="{640CDC7A-1362-442C-BBDB-00207BA5BB23}" destId="{EA19AD60-8EB7-4871-97C6-8500F8EE286E}" srcOrd="1" destOrd="0" presId="urn:microsoft.com/office/officeart/2005/8/layout/chevron1"/>
    <dgm:cxn modelId="{F872A438-E7A5-4981-BB4B-4BF495B22444}" type="presParOf" srcId="{640CDC7A-1362-442C-BBDB-00207BA5BB23}" destId="{BAB5849B-10C7-4A2D-BC07-B607E5612EB2}" srcOrd="2" destOrd="0" presId="urn:microsoft.com/office/officeart/2005/8/layout/chevron1"/>
    <dgm:cxn modelId="{BC80E4A5-3EFB-4DEF-B75E-361CD5E7471B}" type="presParOf" srcId="{640CDC7A-1362-442C-BBDB-00207BA5BB23}" destId="{58CD276B-EF8D-4C83-B524-2FCE68127D1D}" srcOrd="3" destOrd="0" presId="urn:microsoft.com/office/officeart/2005/8/layout/chevron1"/>
    <dgm:cxn modelId="{9610AF9F-AE50-4381-81AD-9D2E6F9A3DEB}" type="presParOf" srcId="{640CDC7A-1362-442C-BBDB-00207BA5BB23}" destId="{2FDC4044-3F50-4530-9239-CAEB4E6BFD7E}" srcOrd="4" destOrd="0" presId="urn:microsoft.com/office/officeart/2005/8/layout/chevron1"/>
    <dgm:cxn modelId="{C32E74D2-945C-4BCD-8E7F-5E756469D633}" type="presParOf" srcId="{640CDC7A-1362-442C-BBDB-00207BA5BB23}" destId="{BAEAE1D9-9389-4B23-8385-23DA2E0CE815}" srcOrd="5" destOrd="0" presId="urn:microsoft.com/office/officeart/2005/8/layout/chevron1"/>
    <dgm:cxn modelId="{036942D5-CC3A-4E83-BB3C-861061037AEF}" type="presParOf" srcId="{640CDC7A-1362-442C-BBDB-00207BA5BB23}" destId="{05BA18DF-4278-4EF6-B3BC-1ABBB5FEA6B7}" srcOrd="6" destOrd="0" presId="urn:microsoft.com/office/officeart/2005/8/layout/chevron1"/>
    <dgm:cxn modelId="{33AD0337-C8F9-4AB4-9832-67C652C83E10}" type="presParOf" srcId="{640CDC7A-1362-442C-BBDB-00207BA5BB23}" destId="{84B5D47F-7601-4B55-8B60-C758E745B5B5}" srcOrd="7" destOrd="0" presId="urn:microsoft.com/office/officeart/2005/8/layout/chevron1"/>
    <dgm:cxn modelId="{BDA1C260-C9D7-41E4-9DCB-ACD63EF43961}" type="presParOf" srcId="{640CDC7A-1362-442C-BBDB-00207BA5BB23}" destId="{B26C7C5F-0D55-4F8E-B37F-988EA812A281}" srcOrd="8" destOrd="0" presId="urn:microsoft.com/office/officeart/2005/8/layout/chevron1"/>
    <dgm:cxn modelId="{D6EEF446-E50A-4FF9-BFA2-ED93889D9880}" type="presParOf" srcId="{640CDC7A-1362-442C-BBDB-00207BA5BB23}" destId="{23739174-6ED2-4B3C-980D-0BA18F7717F3}" srcOrd="9" destOrd="0" presId="urn:microsoft.com/office/officeart/2005/8/layout/chevron1"/>
    <dgm:cxn modelId="{9156CF34-D068-43F4-8A2B-F06CA94E4A6D}" type="presParOf" srcId="{640CDC7A-1362-442C-BBDB-00207BA5BB23}" destId="{57B803A3-9269-48AB-A605-3B6AE0C78F83}" srcOrd="10" destOrd="0" presId="urn:microsoft.com/office/officeart/2005/8/layout/chevron1"/>
    <dgm:cxn modelId="{E2063D05-D3FB-45AF-AF8F-384D001C649B}" type="presParOf" srcId="{640CDC7A-1362-442C-BBDB-00207BA5BB23}" destId="{B9C70720-5D71-4B56-AFBC-754E8F6CAD05}" srcOrd="11" destOrd="0" presId="urn:microsoft.com/office/officeart/2005/8/layout/chevron1"/>
    <dgm:cxn modelId="{A6735DEB-273B-4DB4-B54C-D2FDEFB7D986}" type="presParOf" srcId="{640CDC7A-1362-442C-BBDB-00207BA5BB23}" destId="{5059F30C-C6D5-4DAD-B2B1-A878DF4D5426}" srcOrd="12" destOrd="0" presId="urn:microsoft.com/office/officeart/2005/8/layout/chevron1"/>
    <dgm:cxn modelId="{E00393BD-EB4E-4D7D-9899-B9EDD07D658C}" type="presParOf" srcId="{640CDC7A-1362-442C-BBDB-00207BA5BB23}" destId="{3833CC13-B92F-4F65-83FC-C728A04EFBF6}" srcOrd="13" destOrd="0" presId="urn:microsoft.com/office/officeart/2005/8/layout/chevron1"/>
    <dgm:cxn modelId="{DB4D1187-9130-4CF0-B48F-DACBA25ACA1E}" type="presParOf" srcId="{640CDC7A-1362-442C-BBDB-00207BA5BB23}" destId="{9426F871-9D65-469D-9412-6F0EB993061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93963-939B-40EA-AA1A-07DC11A1502D}">
      <dsp:nvSpPr>
        <dsp:cNvPr id="0" name=""/>
        <dsp:cNvSpPr/>
      </dsp:nvSpPr>
      <dsp:spPr>
        <a:xfrm>
          <a:off x="0" y="13367"/>
          <a:ext cx="1857600" cy="74304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痛點</a:t>
          </a:r>
        </a:p>
      </dsp:txBody>
      <dsp:txXfrm>
        <a:off x="0" y="13367"/>
        <a:ext cx="1857600" cy="743040"/>
      </dsp:txXfrm>
    </dsp:sp>
    <dsp:sp modelId="{8A635DAA-47CD-4F06-BD96-658815BF314B}">
      <dsp:nvSpPr>
        <dsp:cNvPr id="0" name=""/>
        <dsp:cNvSpPr/>
      </dsp:nvSpPr>
      <dsp:spPr>
        <a:xfrm>
          <a:off x="0" y="756407"/>
          <a:ext cx="1857600" cy="22399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現代人手中有一堆卡，但到底何時該用哪張卡回饋較高，卻老是迷失在茫茫卡海之中。</a:t>
          </a:r>
        </a:p>
      </dsp:txBody>
      <dsp:txXfrm>
        <a:off x="0" y="756407"/>
        <a:ext cx="1857600" cy="22399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78188-7235-4BCE-A45F-6AB9F3A44D49}">
      <dsp:nvSpPr>
        <dsp:cNvPr id="0" name=""/>
        <dsp:cNvSpPr/>
      </dsp:nvSpPr>
      <dsp:spPr>
        <a:xfrm>
          <a:off x="0" y="0"/>
          <a:ext cx="6153595" cy="87369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baseline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第一正規化形式</a:t>
          </a:r>
          <a:r>
            <a:rPr lang="en-US" altLang="zh-TW" sz="1600" b="1" i="0" u="none" strike="noStrike" kern="1200" baseline="0" dirty="0">
              <a:latin typeface="微軟正黑體" panose="020B0604030504040204" pitchFamily="34" charset="-120"/>
              <a:ea typeface="微軟正黑體" panose="020B0604030504040204" pitchFamily="34" charset="-120"/>
            </a:rPr>
            <a:t>FNF(First-Normalized Form)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i="0" u="none" strike="noStrike" kern="1200" baseline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   </a:t>
          </a:r>
          <a:r>
            <a:rPr lang="zh-TW" altLang="zh-TW" sz="1600" b="1" i="0" u="none" strike="noStrike" kern="1200" baseline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去除多值屬性</a:t>
          </a:r>
          <a:endParaRPr lang="zh-TW" altLang="en-US" sz="1600" kern="1200" dirty="0"/>
        </a:p>
      </dsp:txBody>
      <dsp:txXfrm>
        <a:off x="25590" y="25590"/>
        <a:ext cx="5210814" cy="822510"/>
      </dsp:txXfrm>
    </dsp:sp>
    <dsp:sp modelId="{6C42F99B-CDB5-4302-8CD5-8FE7631B27FF}">
      <dsp:nvSpPr>
        <dsp:cNvPr id="0" name=""/>
        <dsp:cNvSpPr/>
      </dsp:nvSpPr>
      <dsp:spPr>
        <a:xfrm>
          <a:off x="542964" y="1019305"/>
          <a:ext cx="6153595" cy="87369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第二正規化形式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SNF (Second-Normalized Form)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   去除只與部分主鍵相關欄位</a:t>
          </a:r>
        </a:p>
      </dsp:txBody>
      <dsp:txXfrm>
        <a:off x="568554" y="1044895"/>
        <a:ext cx="4991552" cy="822510"/>
      </dsp:txXfrm>
    </dsp:sp>
    <dsp:sp modelId="{BDD8ECA0-2040-4DEF-BE89-8728C9334448}">
      <dsp:nvSpPr>
        <dsp:cNvPr id="0" name=""/>
        <dsp:cNvSpPr/>
      </dsp:nvSpPr>
      <dsp:spPr>
        <a:xfrm>
          <a:off x="1085928" y="2038610"/>
          <a:ext cx="6153595" cy="87369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第三正規化形式</a:t>
          </a:r>
          <a:r>
            <a:rPr lang="en-US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TNF(Third-Normalized Form)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   去除除主鍵外有相依關係的欄位</a:t>
          </a:r>
        </a:p>
      </dsp:txBody>
      <dsp:txXfrm>
        <a:off x="1111518" y="2064200"/>
        <a:ext cx="4991552" cy="822510"/>
      </dsp:txXfrm>
    </dsp:sp>
    <dsp:sp modelId="{7CAE886B-7941-48F1-B448-04CE4F730F5C}">
      <dsp:nvSpPr>
        <dsp:cNvPr id="0" name=""/>
        <dsp:cNvSpPr/>
      </dsp:nvSpPr>
      <dsp:spPr>
        <a:xfrm>
          <a:off x="5585696" y="662548"/>
          <a:ext cx="567898" cy="56789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700" kern="1200"/>
        </a:p>
      </dsp:txBody>
      <dsp:txXfrm>
        <a:off x="5713473" y="662548"/>
        <a:ext cx="312344" cy="427343"/>
      </dsp:txXfrm>
    </dsp:sp>
    <dsp:sp modelId="{6A8E196C-F912-4761-98D4-1F21E77ADB37}">
      <dsp:nvSpPr>
        <dsp:cNvPr id="0" name=""/>
        <dsp:cNvSpPr/>
      </dsp:nvSpPr>
      <dsp:spPr>
        <a:xfrm>
          <a:off x="6128661" y="1676029"/>
          <a:ext cx="567898" cy="56789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700" kern="1200"/>
        </a:p>
      </dsp:txBody>
      <dsp:txXfrm>
        <a:off x="6256438" y="1676029"/>
        <a:ext cx="312344" cy="4273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B549A9-B2C7-4393-AA61-87C4928AC9FE}">
      <dsp:nvSpPr>
        <dsp:cNvPr id="0" name=""/>
        <dsp:cNvSpPr/>
      </dsp:nvSpPr>
      <dsp:spPr>
        <a:xfrm>
          <a:off x="0" y="13367"/>
          <a:ext cx="1857600" cy="74304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目標族群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0" y="13367"/>
        <a:ext cx="1857600" cy="743040"/>
      </dsp:txXfrm>
    </dsp:sp>
    <dsp:sp modelId="{27CC3E7D-C85E-49FA-9F78-03DF1B5CEDE4}">
      <dsp:nvSpPr>
        <dsp:cNvPr id="0" name=""/>
        <dsp:cNvSpPr/>
      </dsp:nvSpPr>
      <dsp:spPr>
        <a:xfrm>
          <a:off x="0" y="756407"/>
          <a:ext cx="1857600" cy="22399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既是信用卡富翁，也是勤儉持家的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小資族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初入社會，想找適合自己信用卡的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新鮮人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。</a:t>
          </a:r>
        </a:p>
      </dsp:txBody>
      <dsp:txXfrm>
        <a:off x="0" y="756407"/>
        <a:ext cx="1857600" cy="223992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A528AE-DDC2-4495-BC12-DC15333E1125}">
      <dsp:nvSpPr>
        <dsp:cNvPr id="0" name=""/>
        <dsp:cNvSpPr/>
      </dsp:nvSpPr>
      <dsp:spPr>
        <a:xfrm>
          <a:off x="0" y="13367"/>
          <a:ext cx="1857600" cy="74304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解決方案</a:t>
          </a:r>
        </a:p>
      </dsp:txBody>
      <dsp:txXfrm>
        <a:off x="0" y="13367"/>
        <a:ext cx="1857600" cy="743040"/>
      </dsp:txXfrm>
    </dsp:sp>
    <dsp:sp modelId="{AB7D5C70-EFEE-42A5-8827-1CABC43E0EA2}">
      <dsp:nvSpPr>
        <dsp:cNvPr id="0" name=""/>
        <dsp:cNvSpPr/>
      </dsp:nvSpPr>
      <dsp:spPr>
        <a:xfrm>
          <a:off x="0" y="756407"/>
          <a:ext cx="1857600" cy="22399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快速找出該使用哪張卡消費回饋最高。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推薦最適合之卡片申辦。</a:t>
          </a:r>
        </a:p>
      </dsp:txBody>
      <dsp:txXfrm>
        <a:off x="0" y="756407"/>
        <a:ext cx="1857600" cy="2239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327C-CE19-4377-86BB-518AD2894EB3}">
      <dsp:nvSpPr>
        <dsp:cNvPr id="0" name=""/>
        <dsp:cNvSpPr/>
      </dsp:nvSpPr>
      <dsp:spPr>
        <a:xfrm>
          <a:off x="599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專題發想</a:t>
          </a:r>
        </a:p>
      </dsp:txBody>
      <dsp:txXfrm>
        <a:off x="192914" y="270127"/>
        <a:ext cx="576945" cy="384630"/>
      </dsp:txXfrm>
    </dsp:sp>
    <dsp:sp modelId="{BAB5849B-10C7-4A2D-BC07-B607E5612EB2}">
      <dsp:nvSpPr>
        <dsp:cNvPr id="0" name=""/>
        <dsp:cNvSpPr/>
      </dsp:nvSpPr>
      <dsp:spPr>
        <a:xfrm>
          <a:off x="866017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專題概念</a:t>
          </a:r>
        </a:p>
      </dsp:txBody>
      <dsp:txXfrm>
        <a:off x="1058332" y="270127"/>
        <a:ext cx="576945" cy="384630"/>
      </dsp:txXfrm>
    </dsp:sp>
    <dsp:sp modelId="{2FDC4044-3F50-4530-9239-CAEB4E6BFD7E}">
      <dsp:nvSpPr>
        <dsp:cNvPr id="0" name=""/>
        <dsp:cNvSpPr/>
      </dsp:nvSpPr>
      <dsp:spPr>
        <a:xfrm>
          <a:off x="1731435" y="270127"/>
          <a:ext cx="961575" cy="384630"/>
        </a:xfrm>
        <a:prstGeom prst="chevron">
          <a:avLst/>
        </a:prstGeom>
        <a:solidFill>
          <a:srgbClr val="3F5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35" rIns="0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sp:txBody>
      <dsp:txXfrm>
        <a:off x="1923750" y="270127"/>
        <a:ext cx="576945" cy="384630"/>
      </dsp:txXfrm>
    </dsp:sp>
    <dsp:sp modelId="{05BA18DF-4278-4EF6-B3BC-1ABBB5FEA6B7}">
      <dsp:nvSpPr>
        <dsp:cNvPr id="0" name=""/>
        <dsp:cNvSpPr/>
      </dsp:nvSpPr>
      <dsp:spPr>
        <a:xfrm>
          <a:off x="2596852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</a:p>
      </dsp:txBody>
      <dsp:txXfrm>
        <a:off x="2789167" y="270127"/>
        <a:ext cx="576945" cy="384630"/>
      </dsp:txXfrm>
    </dsp:sp>
    <dsp:sp modelId="{B26C7C5F-0D55-4F8E-B37F-988EA812A281}">
      <dsp:nvSpPr>
        <dsp:cNvPr id="0" name=""/>
        <dsp:cNvSpPr/>
      </dsp:nvSpPr>
      <dsp:spPr>
        <a:xfrm>
          <a:off x="3462270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推薦系統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4585" y="270127"/>
        <a:ext cx="576945" cy="384630"/>
      </dsp:txXfrm>
    </dsp:sp>
    <dsp:sp modelId="{57B803A3-9269-48AB-A605-3B6AE0C78F83}">
      <dsp:nvSpPr>
        <dsp:cNvPr id="0" name=""/>
        <dsp:cNvSpPr/>
      </dsp:nvSpPr>
      <dsp:spPr>
        <a:xfrm>
          <a:off x="4327687" y="270127"/>
          <a:ext cx="961575" cy="384630"/>
        </a:xfrm>
        <a:prstGeom prst="chevron">
          <a:avLst/>
        </a:prstGeom>
        <a:solidFill>
          <a:srgbClr val="92A8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TW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0002" y="270127"/>
        <a:ext cx="576945" cy="384630"/>
      </dsp:txXfrm>
    </dsp:sp>
    <dsp:sp modelId="{5059F30C-C6D5-4DAD-B2B1-A878DF4D5426}">
      <dsp:nvSpPr>
        <dsp:cNvPr id="0" name=""/>
        <dsp:cNvSpPr/>
      </dsp:nvSpPr>
      <dsp:spPr>
        <a:xfrm>
          <a:off x="5193105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TW" altLang="en-US" sz="10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雲端建置</a:t>
          </a:r>
          <a:endParaRPr lang="zh-TW" altLang="en-US" sz="1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385420" y="270127"/>
        <a:ext cx="576945" cy="384630"/>
      </dsp:txXfrm>
    </dsp:sp>
    <dsp:sp modelId="{9426F871-9D65-469D-9412-6F0EB9930618}">
      <dsp:nvSpPr>
        <dsp:cNvPr id="0" name=""/>
        <dsp:cNvSpPr/>
      </dsp:nvSpPr>
      <dsp:spPr>
        <a:xfrm>
          <a:off x="6058522" y="270127"/>
          <a:ext cx="961575" cy="3846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結語</a:t>
          </a:r>
        </a:p>
      </dsp:txBody>
      <dsp:txXfrm>
        <a:off x="6250837" y="270127"/>
        <a:ext cx="576945" cy="384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982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326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9032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883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6098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539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584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6468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421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634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435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4657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7716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392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864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6579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8082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4657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7716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3334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7240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4299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7532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03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3409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85957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03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897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由於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linebot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只接受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https(443port)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安全協議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, 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nginx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接到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linebot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客戶端傳來的需求後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,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狀態碼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301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代表將請求轉向到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cardbot.funapp.site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 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server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端之 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aneka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服務處理 處理完成後再將結果回傳給客戶端。</a:t>
            </a:r>
          </a:p>
          <a:p>
            <a:pPr marL="139700" indent="0" algn="l">
              <a:buNone/>
            </a:pP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多了一層反向代理的好處？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(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如上篇所述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)</a:t>
            </a:r>
            <a:endParaRPr lang="zh-TW" altLang="en-US" sz="11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Arial"/>
              <a:sym typeface="Arial"/>
            </a:endParaRPr>
          </a:p>
          <a:p>
            <a:pPr algn="l">
              <a:buFont typeface="+mj-lt"/>
              <a:buAutoNum type="arabicPeriod"/>
            </a:pP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提高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web server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性能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(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uWSGI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處理靜態資源不如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nginx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，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nginx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會在收到一個完整的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http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請求後再轉發給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wWSGI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nginx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可以做負載均衡</a:t>
            </a:r>
          </a:p>
          <a:p>
            <a:pPr algn="l">
              <a:buFont typeface="+mj-lt"/>
              <a:buAutoNum type="arabicPeriod"/>
            </a:pP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保護了實際的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web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伺服器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(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客戶端是和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nginx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互動而不直接與</a:t>
            </a:r>
            <a:r>
              <a:rPr lang="en-US" altLang="zh-TW" sz="11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uWSGI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互動</a:t>
            </a:r>
            <a:r>
              <a:rPr lang="en-US" altLang="zh-TW"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  <a:sym typeface="Arial"/>
              </a:rPr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TW" dirty="0"/>
              <a:t>https://medium.com/bucketing/nginx-uwsgi-python-%E4%B9%8B%E9%97%9C%E8%81%AF-2-uwsgi%E7%AF%87-7b439ef028ec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5491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讓我們一起觀賞一下下面的情境！</a:t>
            </a: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7213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由於</a:t>
            </a:r>
            <a:r>
              <a:rPr lang="en-US" altLang="zh-TW" dirty="0" err="1"/>
              <a:t>linebot</a:t>
            </a:r>
            <a:r>
              <a:rPr lang="zh-TW" altLang="en-US" dirty="0"/>
              <a:t>只接受</a:t>
            </a:r>
            <a:r>
              <a:rPr lang="en-US" altLang="zh-TW" dirty="0"/>
              <a:t>https(443port)</a:t>
            </a:r>
            <a:r>
              <a:rPr lang="zh-TW" altLang="en-US" dirty="0"/>
              <a:t>安全協議</a:t>
            </a:r>
            <a:r>
              <a:rPr lang="en-US" altLang="zh-TW" dirty="0"/>
              <a:t>, </a:t>
            </a:r>
            <a:r>
              <a:rPr lang="en-US" altLang="zh-TW" dirty="0" err="1"/>
              <a:t>nginx</a:t>
            </a:r>
            <a:r>
              <a:rPr lang="zh-TW" altLang="en-US" dirty="0"/>
              <a:t>接到</a:t>
            </a:r>
            <a:r>
              <a:rPr lang="en-US" altLang="zh-TW" dirty="0" err="1"/>
              <a:t>linebot</a:t>
            </a:r>
            <a:r>
              <a:rPr lang="zh-TW" altLang="en-US" dirty="0"/>
              <a:t>客戶端傳來的需求後</a:t>
            </a:r>
            <a:r>
              <a:rPr lang="en-US" altLang="zh-TW" dirty="0"/>
              <a:t>,</a:t>
            </a:r>
            <a:r>
              <a:rPr lang="zh-TW" altLang="en-US" dirty="0"/>
              <a:t>狀態碼</a:t>
            </a:r>
            <a:r>
              <a:rPr lang="en-US" altLang="zh-TW" dirty="0"/>
              <a:t>301</a:t>
            </a:r>
            <a:r>
              <a:rPr lang="zh-TW" altLang="en-US" dirty="0"/>
              <a:t>代表將請求轉向到</a:t>
            </a:r>
            <a:r>
              <a:rPr lang="en-US" altLang="zh-TW" dirty="0" err="1"/>
              <a:t>cardbot.funapp.site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端之 </a:t>
            </a:r>
            <a:r>
              <a:rPr lang="en-US" altLang="zh-TW" dirty="0" err="1"/>
              <a:t>aneka_test</a:t>
            </a:r>
            <a:r>
              <a:rPr lang="zh-TW" altLang="en-US" dirty="0"/>
              <a:t>服務處理 處理完成後再將結果回傳給客戶端。</a:t>
            </a: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20875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由於</a:t>
            </a:r>
            <a:r>
              <a:rPr lang="en-US" altLang="zh-TW" dirty="0" err="1"/>
              <a:t>linebot</a:t>
            </a:r>
            <a:r>
              <a:rPr lang="zh-TW" altLang="en-US" dirty="0"/>
              <a:t>只接受</a:t>
            </a:r>
            <a:r>
              <a:rPr lang="en-US" altLang="zh-TW" dirty="0"/>
              <a:t>https(443port)</a:t>
            </a:r>
            <a:r>
              <a:rPr lang="zh-TW" altLang="en-US" dirty="0"/>
              <a:t>安全協議</a:t>
            </a:r>
            <a:r>
              <a:rPr lang="en-US" altLang="zh-TW" dirty="0"/>
              <a:t>, </a:t>
            </a:r>
            <a:r>
              <a:rPr lang="en-US" altLang="zh-TW" dirty="0" err="1"/>
              <a:t>nginx</a:t>
            </a:r>
            <a:r>
              <a:rPr lang="zh-TW" altLang="en-US" dirty="0"/>
              <a:t>接到</a:t>
            </a:r>
            <a:r>
              <a:rPr lang="en-US" altLang="zh-TW" dirty="0" err="1"/>
              <a:t>linebot</a:t>
            </a:r>
            <a:r>
              <a:rPr lang="zh-TW" altLang="en-US" dirty="0"/>
              <a:t>客戶端傳來的需求後</a:t>
            </a:r>
            <a:r>
              <a:rPr lang="en-US" altLang="zh-TW" dirty="0"/>
              <a:t>,</a:t>
            </a:r>
            <a:r>
              <a:rPr lang="zh-TW" altLang="en-US" dirty="0"/>
              <a:t>狀態碼</a:t>
            </a:r>
            <a:r>
              <a:rPr lang="en-US" altLang="zh-TW" dirty="0"/>
              <a:t>301</a:t>
            </a:r>
            <a:r>
              <a:rPr lang="zh-TW" altLang="en-US" dirty="0"/>
              <a:t>代表將請求轉向到</a:t>
            </a:r>
            <a:r>
              <a:rPr lang="en-US" altLang="zh-TW" dirty="0" err="1"/>
              <a:t>cardbot.funapp.site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端之 </a:t>
            </a:r>
            <a:r>
              <a:rPr lang="en-US" altLang="zh-TW" dirty="0" err="1"/>
              <a:t>aneka_test</a:t>
            </a:r>
            <a:r>
              <a:rPr lang="zh-TW" altLang="en-US" dirty="0"/>
              <a:t>服務處理 處理完成後再將結果回傳給客戶端。</a:t>
            </a: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4103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853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4927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何種優惠被搜尋最多次</a:t>
            </a:r>
          </a:p>
        </p:txBody>
      </p:sp>
    </p:spTree>
    <p:extLst>
      <p:ext uri="{BB962C8B-B14F-4D97-AF65-F5344CB8AC3E}">
        <p14:creationId xmlns:p14="http://schemas.microsoft.com/office/powerpoint/2010/main" val="27641144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05919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讓我們一起觀賞一下下面的情境！</a:t>
            </a: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讓我們一起觀賞一下下面的情境！</a:t>
            </a: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855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210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109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463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0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0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0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0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5" name="Google Shape;15;p20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0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0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0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0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0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1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Google Shape;25;p21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21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Google Shape;27;p21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2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21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Google Shape;30;p2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2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2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2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21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21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1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21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21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 dirty="0"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 dirty="0"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72E9BAB-7902-4DB0-B602-9D12B6FACC28}"/>
              </a:ext>
            </a:extLst>
          </p:cNvPr>
          <p:cNvGrpSpPr/>
          <p:nvPr userDrawn="1"/>
        </p:nvGrpSpPr>
        <p:grpSpPr>
          <a:xfrm>
            <a:off x="1129229" y="0"/>
            <a:ext cx="6885542" cy="5143500"/>
            <a:chOff x="1129229" y="0"/>
            <a:chExt cx="6885542" cy="51435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8FBDFF1-1A78-462D-8A03-24763F99E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29229" y="0"/>
              <a:ext cx="6885542" cy="5143500"/>
            </a:xfrm>
            <a:prstGeom prst="rect">
              <a:avLst/>
            </a:prstGeom>
          </p:spPr>
        </p:pic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C72A4ECE-B6A7-4689-89CF-C7523EDC1837}"/>
                </a:ext>
              </a:extLst>
            </p:cNvPr>
            <p:cNvSpPr/>
            <p:nvPr userDrawn="1"/>
          </p:nvSpPr>
          <p:spPr>
            <a:xfrm rot="20605791">
              <a:off x="2739143" y="1017627"/>
              <a:ext cx="2916294" cy="384629"/>
            </a:xfrm>
            <a:prstGeom prst="roundRect">
              <a:avLst/>
            </a:prstGeom>
            <a:solidFill>
              <a:srgbClr val="0C6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TW" altLang="en-US" sz="3000" b="1" dirty="0"/>
            </a:p>
          </p:txBody>
        </p:sp>
      </p:grpSp>
      <p:grpSp>
        <p:nvGrpSpPr>
          <p:cNvPr id="64" name="Google Shape;64;p23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65" name="Google Shape;65;p2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66;p2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7" name="Google Shape;67;p2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2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0" name="Google Shape;70;p2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" name="Google Shape;72;p2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3" name="Google Shape;73;p2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" name="Google Shape;74;p2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5" name="Google Shape;75;p2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p2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8" name="Google Shape;78;p2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89F4F8-BA79-499D-9E72-1F95CED1B070}"/>
              </a:ext>
            </a:extLst>
          </p:cNvPr>
          <p:cNvSpPr/>
          <p:nvPr userDrawn="1"/>
        </p:nvSpPr>
        <p:spPr>
          <a:xfrm rot="21600000">
            <a:off x="2902857" y="1190171"/>
            <a:ext cx="2844799" cy="384629"/>
          </a:xfrm>
          <a:prstGeom prst="roundRect">
            <a:avLst/>
          </a:prstGeom>
          <a:solidFill>
            <a:srgbClr val="0C6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3000" b="1" dirty="0"/>
              <a:t>THANK YOU !</a:t>
            </a:r>
            <a:endParaRPr lang="zh-TW" altLang="en-US" sz="3000" b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921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diagramColors" Target="../diagrams/colors8.xml"/><Relationship Id="rId3" Type="http://schemas.openxmlformats.org/officeDocument/2006/relationships/image" Target="../media/image4.jpg"/><Relationship Id="rId7" Type="http://schemas.openxmlformats.org/officeDocument/2006/relationships/image" Target="../media/image23.png"/><Relationship Id="rId12" Type="http://schemas.openxmlformats.org/officeDocument/2006/relationships/diagramQuickStyle" Target="../diagrams/quickStyl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diagramLayout" Target="../diagrams/layout8.xml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diagramData" Target="../diagrams/data8.xm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diagramDrawing" Target="../diagrams/drawing9.xml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28.png"/><Relationship Id="rId10" Type="http://schemas.openxmlformats.org/officeDocument/2006/relationships/diagramLayout" Target="../diagrams/layout9.xml"/><Relationship Id="rId4" Type="http://schemas.openxmlformats.org/officeDocument/2006/relationships/image" Target="../media/image27.jpg"/><Relationship Id="rId9" Type="http://schemas.openxmlformats.org/officeDocument/2006/relationships/diagramData" Target="../diagrams/data9.xml"/><Relationship Id="rId1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diagramQuickStyle" Target="../diagrams/quickStyle17.xml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12" Type="http://schemas.openxmlformats.org/officeDocument/2006/relationships/diagramLayout" Target="../diagrams/layout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diagramData" Target="../diagrams/data17.xml"/><Relationship Id="rId5" Type="http://schemas.openxmlformats.org/officeDocument/2006/relationships/image" Target="../media/image33.png"/><Relationship Id="rId15" Type="http://schemas.microsoft.com/office/2007/relationships/diagramDrawing" Target="../diagrams/drawing17.xml"/><Relationship Id="rId10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diagramColors" Target="../diagrams/colors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image" Target="../media/image5.jpg"/><Relationship Id="rId7" Type="http://schemas.openxmlformats.org/officeDocument/2006/relationships/diagramLayout" Target="../diagrams/layou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8.xml"/><Relationship Id="rId5" Type="http://schemas.openxmlformats.org/officeDocument/2006/relationships/image" Target="../media/image31.png"/><Relationship Id="rId10" Type="http://schemas.microsoft.com/office/2007/relationships/diagramDrawing" Target="../diagrams/drawing18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31.png"/><Relationship Id="rId9" Type="http://schemas.microsoft.com/office/2007/relationships/diagramDrawing" Target="../diagrams/drawing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31.png"/><Relationship Id="rId9" Type="http://schemas.microsoft.com/office/2007/relationships/diagramDrawing" Target="../diagrams/drawin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4" Type="http://schemas.openxmlformats.org/officeDocument/2006/relationships/image" Target="../media/image31.png"/><Relationship Id="rId9" Type="http://schemas.microsoft.com/office/2007/relationships/diagramDrawing" Target="../diagrams/drawing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31.png"/><Relationship Id="rId9" Type="http://schemas.microsoft.com/office/2007/relationships/diagramDrawing" Target="../diagrams/drawing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31.png"/><Relationship Id="rId9" Type="http://schemas.microsoft.com/office/2007/relationships/diagramDrawing" Target="../diagrams/drawing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38.jpg"/><Relationship Id="rId4" Type="http://schemas.openxmlformats.org/officeDocument/2006/relationships/diagramLayout" Target="../diagrams/layout24.xml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image" Target="../media/image39.jpg"/><Relationship Id="rId7" Type="http://schemas.openxmlformats.org/officeDocument/2006/relationships/image" Target="../media/image6.jpg"/><Relationship Id="rId12" Type="http://schemas.microsoft.com/office/2007/relationships/diagramDrawing" Target="../diagrams/drawing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diagramColors" Target="../diagrams/colors25.xml"/><Relationship Id="rId5" Type="http://schemas.openxmlformats.org/officeDocument/2006/relationships/image" Target="../media/image41.png"/><Relationship Id="rId10" Type="http://schemas.openxmlformats.org/officeDocument/2006/relationships/diagramQuickStyle" Target="../diagrams/quickStyle25.xml"/><Relationship Id="rId4" Type="http://schemas.openxmlformats.org/officeDocument/2006/relationships/image" Target="../media/image40.png"/><Relationship Id="rId9" Type="http://schemas.openxmlformats.org/officeDocument/2006/relationships/diagramLayout" Target="../diagrams/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6.xml"/><Relationship Id="rId3" Type="http://schemas.openxmlformats.org/officeDocument/2006/relationships/image" Target="../media/image6.jpg"/><Relationship Id="rId7" Type="http://schemas.openxmlformats.org/officeDocument/2006/relationships/diagramLayout" Target="../diagrams/layout2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6.xml"/><Relationship Id="rId5" Type="http://schemas.openxmlformats.org/officeDocument/2006/relationships/image" Target="../media/image44.jpg"/><Relationship Id="rId10" Type="http://schemas.microsoft.com/office/2007/relationships/diagramDrawing" Target="../diagrams/drawing26.xml"/><Relationship Id="rId4" Type="http://schemas.openxmlformats.org/officeDocument/2006/relationships/image" Target="../media/image43.jpg"/><Relationship Id="rId9" Type="http://schemas.openxmlformats.org/officeDocument/2006/relationships/diagramColors" Target="../diagrams/colors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2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10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microsoft.com/office/2007/relationships/diagramDrawing" Target="../diagrams/drawing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4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diagramColors" Target="../diagrams/colors31.xml"/><Relationship Id="rId5" Type="http://schemas.openxmlformats.org/officeDocument/2006/relationships/image" Target="../media/image52.png"/><Relationship Id="rId10" Type="http://schemas.openxmlformats.org/officeDocument/2006/relationships/diagramQuickStyle" Target="../diagrams/quickStyle31.xml"/><Relationship Id="rId4" Type="http://schemas.openxmlformats.org/officeDocument/2006/relationships/image" Target="../media/image51.png"/><Relationship Id="rId9" Type="http://schemas.openxmlformats.org/officeDocument/2006/relationships/diagramLayout" Target="../diagrams/layout31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diagramColors" Target="../diagrams/colors37.xml"/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diagramQuickStyle" Target="../diagrams/quickStyle37.xml"/><Relationship Id="rId2" Type="http://schemas.openxmlformats.org/officeDocument/2006/relationships/notesSlide" Target="../notesSlides/notesSlide34.xml"/><Relationship Id="rId16" Type="http://schemas.openxmlformats.org/officeDocument/2006/relationships/diagramLayout" Target="../diagrams/layout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diagramData" Target="../diagrams/data37.xml"/><Relationship Id="rId10" Type="http://schemas.openxmlformats.org/officeDocument/2006/relationships/image" Target="../media/image67.png"/><Relationship Id="rId19" Type="http://schemas.microsoft.com/office/2007/relationships/diagramDrawing" Target="../diagrams/drawing37.xml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10" Type="http://schemas.openxmlformats.org/officeDocument/2006/relationships/image" Target="../media/image72.png"/><Relationship Id="rId4" Type="http://schemas.openxmlformats.org/officeDocument/2006/relationships/diagramData" Target="../diagrams/data38.xml"/><Relationship Id="rId9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diagramColors" Target="../diagrams/colors39.xml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diagramQuickStyle" Target="../diagrams/quickStyle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diagramLayout" Target="../diagrams/layout39.xml"/><Relationship Id="rId5" Type="http://schemas.openxmlformats.org/officeDocument/2006/relationships/image" Target="../media/image75.png"/><Relationship Id="rId15" Type="http://schemas.openxmlformats.org/officeDocument/2006/relationships/image" Target="../media/image79.jpg"/><Relationship Id="rId10" Type="http://schemas.openxmlformats.org/officeDocument/2006/relationships/diagramData" Target="../diagrams/data39.xml"/><Relationship Id="rId4" Type="http://schemas.openxmlformats.org/officeDocument/2006/relationships/image" Target="../media/image74.png"/><Relationship Id="rId9" Type="http://schemas.openxmlformats.org/officeDocument/2006/relationships/image" Target="../media/image8.png"/><Relationship Id="rId14" Type="http://schemas.microsoft.com/office/2007/relationships/diagramDrawing" Target="../diagrams/drawing39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0.xml"/><Relationship Id="rId11" Type="http://schemas.openxmlformats.org/officeDocument/2006/relationships/image" Target="../media/image82.png"/><Relationship Id="rId5" Type="http://schemas.openxmlformats.org/officeDocument/2006/relationships/diagramLayout" Target="../diagrams/layout40.xml"/><Relationship Id="rId10" Type="http://schemas.openxmlformats.org/officeDocument/2006/relationships/image" Target="../media/image81.png"/><Relationship Id="rId4" Type="http://schemas.openxmlformats.org/officeDocument/2006/relationships/diagramData" Target="../diagrams/data40.xml"/><Relationship Id="rId9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13" Type="http://schemas.openxmlformats.org/officeDocument/2006/relationships/image" Target="../media/image86.png"/><Relationship Id="rId3" Type="http://schemas.openxmlformats.org/officeDocument/2006/relationships/image" Target="../media/image9.jpeg"/><Relationship Id="rId7" Type="http://schemas.openxmlformats.org/officeDocument/2006/relationships/diagramColors" Target="../diagrams/colors41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11" Type="http://schemas.openxmlformats.org/officeDocument/2006/relationships/image" Target="../media/image85.png"/><Relationship Id="rId5" Type="http://schemas.openxmlformats.org/officeDocument/2006/relationships/diagramLayout" Target="../diagrams/layout41.xml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diagramData" Target="../diagrams/data41.xml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91.png"/><Relationship Id="rId5" Type="http://schemas.openxmlformats.org/officeDocument/2006/relationships/diagramQuickStyle" Target="../diagrams/quickStyle42.xml"/><Relationship Id="rId10" Type="http://schemas.openxmlformats.org/officeDocument/2006/relationships/image" Target="../media/image90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89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85.png"/><Relationship Id="rId18" Type="http://schemas.openxmlformats.org/officeDocument/2006/relationships/image" Target="../media/image98.png"/><Relationship Id="rId3" Type="http://schemas.openxmlformats.org/officeDocument/2006/relationships/diagramData" Target="../diagrams/data43.xml"/><Relationship Id="rId21" Type="http://schemas.openxmlformats.org/officeDocument/2006/relationships/image" Target="../media/image39.jpg"/><Relationship Id="rId7" Type="http://schemas.microsoft.com/office/2007/relationships/diagramDrawing" Target="../diagrams/drawing43.xml"/><Relationship Id="rId12" Type="http://schemas.openxmlformats.org/officeDocument/2006/relationships/image" Target="../media/image94.png"/><Relationship Id="rId17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9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image" Target="../media/image93.jpeg"/><Relationship Id="rId5" Type="http://schemas.openxmlformats.org/officeDocument/2006/relationships/diagramQuickStyle" Target="../diagrams/quickStyle43.xml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99.jpeg"/><Relationship Id="rId4" Type="http://schemas.openxmlformats.org/officeDocument/2006/relationships/diagramLayout" Target="../diagrams/layout43.xml"/><Relationship Id="rId9" Type="http://schemas.openxmlformats.org/officeDocument/2006/relationships/image" Target="../media/image92.png"/><Relationship Id="rId1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13.pn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01.png"/><Relationship Id="rId18" Type="http://schemas.openxmlformats.org/officeDocument/2006/relationships/image" Target="../media/image85.png"/><Relationship Id="rId3" Type="http://schemas.openxmlformats.org/officeDocument/2006/relationships/diagramData" Target="../diagrams/data44.xml"/><Relationship Id="rId21" Type="http://schemas.openxmlformats.org/officeDocument/2006/relationships/image" Target="../media/image105.png"/><Relationship Id="rId7" Type="http://schemas.microsoft.com/office/2007/relationships/diagramDrawing" Target="../diagrams/drawing44.xml"/><Relationship Id="rId12" Type="http://schemas.openxmlformats.org/officeDocument/2006/relationships/image" Target="../media/image100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3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11" Type="http://schemas.openxmlformats.org/officeDocument/2006/relationships/image" Target="../media/image91.png"/><Relationship Id="rId5" Type="http://schemas.openxmlformats.org/officeDocument/2006/relationships/diagramQuickStyle" Target="../diagrams/quickStyle44.xml"/><Relationship Id="rId15" Type="http://schemas.openxmlformats.org/officeDocument/2006/relationships/image" Target="../media/image102.png"/><Relationship Id="rId10" Type="http://schemas.openxmlformats.org/officeDocument/2006/relationships/image" Target="../media/image92.png"/><Relationship Id="rId19" Type="http://schemas.openxmlformats.org/officeDocument/2006/relationships/image" Target="../media/image84.png"/><Relationship Id="rId4" Type="http://schemas.openxmlformats.org/officeDocument/2006/relationships/diagramLayout" Target="../diagrams/layout44.xml"/><Relationship Id="rId9" Type="http://schemas.openxmlformats.org/officeDocument/2006/relationships/image" Target="../media/image37.png"/><Relationship Id="rId14" Type="http://schemas.openxmlformats.org/officeDocument/2006/relationships/image" Target="../media/image97.png"/><Relationship Id="rId22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11.png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11" Type="http://schemas.openxmlformats.org/officeDocument/2006/relationships/image" Target="../media/image109.png"/><Relationship Id="rId5" Type="http://schemas.openxmlformats.org/officeDocument/2006/relationships/diagramQuickStyle" Target="../diagrams/quickStyle45.xml"/><Relationship Id="rId10" Type="http://schemas.openxmlformats.org/officeDocument/2006/relationships/image" Target="../media/image108.png"/><Relationship Id="rId4" Type="http://schemas.openxmlformats.org/officeDocument/2006/relationships/diagramLayout" Target="../diagrams/layout45.xml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16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11" Type="http://schemas.openxmlformats.org/officeDocument/2006/relationships/image" Target="../media/image114.png"/><Relationship Id="rId5" Type="http://schemas.openxmlformats.org/officeDocument/2006/relationships/diagramQuickStyle" Target="../diagrams/quickStyle46.xml"/><Relationship Id="rId15" Type="http://schemas.openxmlformats.org/officeDocument/2006/relationships/image" Target="../media/image16.png"/><Relationship Id="rId10" Type="http://schemas.openxmlformats.org/officeDocument/2006/relationships/image" Target="../media/image107.png"/><Relationship Id="rId4" Type="http://schemas.openxmlformats.org/officeDocument/2006/relationships/diagramLayout" Target="../diagrams/layout46.xml"/><Relationship Id="rId9" Type="http://schemas.openxmlformats.org/officeDocument/2006/relationships/image" Target="../media/image113.png"/><Relationship Id="rId1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3.jpg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1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17" Type="http://schemas.microsoft.com/office/2007/relationships/hdphoto" Target="../media/hdphoto1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5" Type="http://schemas.openxmlformats.org/officeDocument/2006/relationships/image" Target="../media/image17.png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microsoft.com/office/2007/relationships/diagramDrawing" Target="../diagrams/drawing7.xml"/><Relationship Id="rId5" Type="http://schemas.openxmlformats.org/officeDocument/2006/relationships/image" Target="../media/image4.jpg"/><Relationship Id="rId10" Type="http://schemas.openxmlformats.org/officeDocument/2006/relationships/diagramColors" Target="../diagrams/colors7.xml"/><Relationship Id="rId4" Type="http://schemas.openxmlformats.org/officeDocument/2006/relationships/notesSlide" Target="../notesSlides/notesSlide8.xml"/><Relationship Id="rId9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88365" y="1469036"/>
            <a:ext cx="7231912" cy="258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sz="8000" dirty="0">
                <a:latin typeface="Microsoft JhengHei"/>
                <a:ea typeface="Microsoft JhengHei"/>
                <a:cs typeface="Microsoft JhengHei"/>
                <a:sym typeface="Microsoft JhengHei"/>
              </a:rPr>
              <a:t>阿內卡優惠</a:t>
            </a:r>
            <a:br>
              <a:rPr lang="en-US" altLang="zh-TW" sz="4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en-US" altLang="zh-TW" sz="2000" b="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4000" dirty="0">
                <a:latin typeface="Microsoft JhengHei"/>
                <a:ea typeface="Microsoft JhengHei"/>
                <a:cs typeface="Microsoft JhengHei"/>
                <a:sym typeface="Microsoft JhengHei"/>
              </a:rPr>
              <a:t>信用卡小幫手</a:t>
            </a:r>
            <a:endParaRPr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588365" y="4052650"/>
            <a:ext cx="347925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組員：陳明宏</a:t>
            </a:r>
            <a:r>
              <a:rPr lang="en-US" alt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</a:t>
            </a:r>
            <a:r>
              <a:rPr 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李明翰</a:t>
            </a:r>
            <a:r>
              <a:rPr lang="en-US" altLang="zh-TW" sz="1600" b="1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許家浩</a:t>
            </a:r>
            <a:r>
              <a:rPr lang="en-US" altLang="zh-TW" sz="1600" b="1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曾東立</a:t>
            </a:r>
            <a:r>
              <a:rPr lang="en-US" altLang="zh-TW" sz="1600" b="1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林傑威</a:t>
            </a:r>
            <a:r>
              <a:rPr lang="en-US" alt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</a:t>
            </a:r>
            <a:r>
              <a:rPr 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王維珽</a:t>
            </a:r>
            <a:r>
              <a:rPr lang="en-US" alt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</a:t>
            </a:r>
            <a:r>
              <a:rPr 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黃榆婷</a:t>
            </a:r>
            <a:r>
              <a:rPr lang="en-US" alt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</a:t>
            </a:r>
            <a:r>
              <a:rPr lang="zh-TW" sz="1600" b="1" i="0" u="none" strike="noStrike" cap="none" dirty="0">
                <a:solidFill>
                  <a:srgbClr val="0C67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黃宗文</a:t>
            </a:r>
            <a:endParaRPr sz="1200" b="1" i="0" u="none" strike="noStrike" cap="none" dirty="0">
              <a:solidFill>
                <a:srgbClr val="0C67A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BA2CBE-57A5-4898-BF34-12A5C5291165}"/>
              </a:ext>
            </a:extLst>
          </p:cNvPr>
          <p:cNvSpPr txBox="1"/>
          <p:nvPr/>
        </p:nvSpPr>
        <p:spPr>
          <a:xfrm>
            <a:off x="4319016" y="4267549"/>
            <a:ext cx="2473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指導老師：周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志昂 郭惠民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F889D6-66B6-4F8C-BAEE-7AFA19A3C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l="3157" t="32368" r="2900" b="36189"/>
          <a:stretch/>
        </p:blipFill>
        <p:spPr>
          <a:xfrm>
            <a:off x="7726324" y="4643921"/>
            <a:ext cx="1275907" cy="427074"/>
          </a:xfrm>
          <a:prstGeom prst="rect">
            <a:avLst/>
          </a:prstGeom>
          <a:noFill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4E5C2E6-A26C-478C-8F7D-B127F7205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7" t="3864" r="6212" b="9161"/>
          <a:stretch/>
        </p:blipFill>
        <p:spPr>
          <a:xfrm>
            <a:off x="7260704" y="2706915"/>
            <a:ext cx="1741527" cy="1345735"/>
          </a:xfrm>
          <a:prstGeom prst="rect">
            <a:avLst/>
          </a:prstGeom>
        </p:spPr>
      </p:pic>
      <p:sp>
        <p:nvSpPr>
          <p:cNvPr id="8" name="Google Shape;85;p1">
            <a:extLst>
              <a:ext uri="{FF2B5EF4-FFF2-40B4-BE49-F238E27FC236}">
                <a16:creationId xmlns:a16="http://schemas.microsoft.com/office/drawing/2014/main" id="{D8B6A7DB-3A0B-4B7A-891D-C6373949B2EE}"/>
              </a:ext>
            </a:extLst>
          </p:cNvPr>
          <p:cNvSpPr txBox="1">
            <a:spLocks/>
          </p:cNvSpPr>
          <p:nvPr/>
        </p:nvSpPr>
        <p:spPr>
          <a:xfrm>
            <a:off x="588365" y="35929"/>
            <a:ext cx="4885944" cy="101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altLang="zh-TW" sz="2400" dirty="0">
                <a:solidFill>
                  <a:srgbClr val="0C67A9"/>
                </a:solidFill>
                <a:latin typeface="+mj-lt"/>
              </a:rPr>
              <a:t>AI</a:t>
            </a:r>
            <a:r>
              <a:rPr lang="zh-TW" altLang="en-US" sz="2400" dirty="0">
                <a:solidFill>
                  <a:srgbClr val="0C67A9"/>
                </a:solidFill>
                <a:latin typeface="+mj-lt"/>
              </a:rPr>
              <a:t>智慧應用開發實戰養成班 第七期</a:t>
            </a:r>
            <a:endParaRPr lang="en-US" altLang="zh-TW" sz="2400" dirty="0">
              <a:solidFill>
                <a:srgbClr val="0C67A9"/>
              </a:solidFill>
              <a:latin typeface="+mj-lt"/>
            </a:endParaRPr>
          </a:p>
          <a:p>
            <a:pPr algn="ctr">
              <a:spcBef>
                <a:spcPts val="600"/>
              </a:spcBef>
            </a:pPr>
            <a:r>
              <a:rPr lang="en-US" altLang="zh-TW" sz="2400" dirty="0">
                <a:solidFill>
                  <a:srgbClr val="0C67A9"/>
                </a:solidFill>
                <a:latin typeface="+mj-lt"/>
              </a:rPr>
              <a:t>CGI101</a:t>
            </a:r>
            <a:r>
              <a:rPr lang="en-US" altLang="zh-TW" sz="2400" dirty="0">
                <a:solidFill>
                  <a:srgbClr val="0C67A9"/>
                </a:solidFill>
              </a:rPr>
              <a:t>_</a:t>
            </a:r>
            <a:r>
              <a:rPr lang="zh-TW" altLang="en-US" sz="2400" dirty="0">
                <a:solidFill>
                  <a:srgbClr val="0C67A9"/>
                </a:solidFill>
              </a:rPr>
              <a:t>第五組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專題概念 </a:t>
            </a:r>
            <a:r>
              <a:rPr lang="en-US" altLang="zh-TW" dirty="0"/>
              <a:t>-</a:t>
            </a:r>
            <a:r>
              <a:rPr lang="zh-TW" altLang="en-US" dirty="0"/>
              <a:t> 使用者流程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AF27FED-60AE-4A3F-B2B2-1C38B92673E0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458BA9-8161-453F-AC5E-F9B1ED933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307" y="2740983"/>
            <a:ext cx="388442" cy="388442"/>
          </a:xfrm>
          <a:prstGeom prst="rect">
            <a:avLst/>
          </a:prstGeom>
        </p:spPr>
      </p:pic>
      <p:sp>
        <p:nvSpPr>
          <p:cNvPr id="18" name="Google Shape;129;p4">
            <a:extLst>
              <a:ext uri="{FF2B5EF4-FFF2-40B4-BE49-F238E27FC236}">
                <a16:creationId xmlns:a16="http://schemas.microsoft.com/office/drawing/2014/main" id="{60CA7E63-E0AA-487A-8A88-D81117EFDA50}"/>
              </a:ext>
            </a:extLst>
          </p:cNvPr>
          <p:cNvSpPr/>
          <p:nvPr/>
        </p:nvSpPr>
        <p:spPr>
          <a:xfrm>
            <a:off x="2909053" y="2140169"/>
            <a:ext cx="1107714" cy="492020"/>
          </a:xfrm>
          <a:prstGeom prst="rect">
            <a:avLst/>
          </a:prstGeom>
          <a:noFill/>
          <a:ln w="38100" cap="flat" cmpd="sng">
            <a:solidFill>
              <a:srgbClr val="2D3C5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b="1" i="0" u="none" strike="noStrike" cap="none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照片辨識</a:t>
            </a:r>
            <a:endParaRPr lang="en-US" altLang="zh-TW" sz="1200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手動輸入</a:t>
            </a:r>
            <a:endParaRPr sz="12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1" name="Google Shape;132;p4">
            <a:extLst>
              <a:ext uri="{FF2B5EF4-FFF2-40B4-BE49-F238E27FC236}">
                <a16:creationId xmlns:a16="http://schemas.microsoft.com/office/drawing/2014/main" id="{365B9066-77BC-47CF-B3CC-A462F4D8F20B}"/>
              </a:ext>
            </a:extLst>
          </p:cNvPr>
          <p:cNvSpPr txBox="1"/>
          <p:nvPr/>
        </p:nvSpPr>
        <p:spPr>
          <a:xfrm>
            <a:off x="2758378" y="1919264"/>
            <a:ext cx="900674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儲存卡片</a:t>
            </a:r>
            <a:endParaRPr dirty="0"/>
          </a:p>
        </p:txBody>
      </p:sp>
      <p:cxnSp>
        <p:nvCxnSpPr>
          <p:cNvPr id="29" name="Google Shape;140;p4">
            <a:extLst>
              <a:ext uri="{FF2B5EF4-FFF2-40B4-BE49-F238E27FC236}">
                <a16:creationId xmlns:a16="http://schemas.microsoft.com/office/drawing/2014/main" id="{5F201A7A-C579-4E10-8346-B858E8B30596}"/>
              </a:ext>
            </a:extLst>
          </p:cNvPr>
          <p:cNvCxnSpPr>
            <a:cxnSpLocks/>
          </p:cNvCxnSpPr>
          <p:nvPr/>
        </p:nvCxnSpPr>
        <p:spPr>
          <a:xfrm>
            <a:off x="963460" y="2935204"/>
            <a:ext cx="330097" cy="0"/>
          </a:xfrm>
          <a:prstGeom prst="straightConnector1">
            <a:avLst/>
          </a:prstGeom>
          <a:noFill/>
          <a:ln w="63500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C7452F5-7A54-420E-AAF9-BDA3B39D5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15" y="2611154"/>
            <a:ext cx="619689" cy="619689"/>
          </a:xfrm>
          <a:prstGeom prst="rect">
            <a:avLst/>
          </a:prstGeom>
        </p:spPr>
      </p:pic>
      <p:sp>
        <p:nvSpPr>
          <p:cNvPr id="44" name="Google Shape;132;p4">
            <a:extLst>
              <a:ext uri="{FF2B5EF4-FFF2-40B4-BE49-F238E27FC236}">
                <a16:creationId xmlns:a16="http://schemas.microsoft.com/office/drawing/2014/main" id="{5B3B9062-BB69-473A-9BCD-3A61E96B0358}"/>
              </a:ext>
            </a:extLst>
          </p:cNvPr>
          <p:cNvSpPr txBox="1"/>
          <p:nvPr/>
        </p:nvSpPr>
        <p:spPr>
          <a:xfrm>
            <a:off x="214228" y="2358758"/>
            <a:ext cx="61968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使用者</a:t>
            </a:r>
            <a:endParaRPr dirty="0"/>
          </a:p>
        </p:txBody>
      </p:sp>
      <p:sp>
        <p:nvSpPr>
          <p:cNvPr id="56" name="Google Shape;132;p4">
            <a:extLst>
              <a:ext uri="{FF2B5EF4-FFF2-40B4-BE49-F238E27FC236}">
                <a16:creationId xmlns:a16="http://schemas.microsoft.com/office/drawing/2014/main" id="{DB63A75D-509A-4240-AF9D-003B5608EA1C}"/>
              </a:ext>
            </a:extLst>
          </p:cNvPr>
          <p:cNvSpPr txBox="1"/>
          <p:nvPr/>
        </p:nvSpPr>
        <p:spPr>
          <a:xfrm>
            <a:off x="1898986" y="1751428"/>
            <a:ext cx="9006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Microsoft JhengHei"/>
                <a:ea typeface="Microsoft JhengHei"/>
                <a:sym typeface="Microsoft JhengHei"/>
              </a:rPr>
              <a:t>(</a:t>
            </a:r>
            <a:r>
              <a:rPr lang="zh-TW" altLang="en-US" dirty="0">
                <a:latin typeface="Microsoft JhengHei"/>
                <a:ea typeface="Microsoft JhengHei"/>
                <a:sym typeface="Microsoft JhengHei"/>
              </a:rPr>
              <a:t>已經有卡</a:t>
            </a:r>
            <a:r>
              <a:rPr lang="en-US" altLang="zh-TW" dirty="0">
                <a:latin typeface="Microsoft JhengHei"/>
                <a:ea typeface="Microsoft JhengHei"/>
                <a:sym typeface="Microsoft JhengHei"/>
              </a:rPr>
              <a:t>)</a:t>
            </a:r>
            <a:endParaRPr dirty="0"/>
          </a:p>
        </p:txBody>
      </p:sp>
      <p:sp>
        <p:nvSpPr>
          <p:cNvPr id="59" name="Google Shape;132;p4">
            <a:extLst>
              <a:ext uri="{FF2B5EF4-FFF2-40B4-BE49-F238E27FC236}">
                <a16:creationId xmlns:a16="http://schemas.microsoft.com/office/drawing/2014/main" id="{54FD0C6F-E3CB-4779-A15B-4DDFC99BA37E}"/>
              </a:ext>
            </a:extLst>
          </p:cNvPr>
          <p:cNvSpPr txBox="1"/>
          <p:nvPr/>
        </p:nvSpPr>
        <p:spPr>
          <a:xfrm>
            <a:off x="1900095" y="3726797"/>
            <a:ext cx="9006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Microsoft JhengHei"/>
                <a:ea typeface="Microsoft JhengHei"/>
                <a:sym typeface="Microsoft JhengHei"/>
              </a:rPr>
              <a:t>(</a:t>
            </a:r>
            <a:r>
              <a:rPr lang="zh-TW" altLang="en-US" dirty="0">
                <a:latin typeface="Microsoft JhengHei"/>
                <a:ea typeface="Microsoft JhengHei"/>
                <a:sym typeface="Microsoft JhengHei"/>
              </a:rPr>
              <a:t>尚未有卡</a:t>
            </a:r>
            <a:r>
              <a:rPr lang="en-US" altLang="zh-TW" dirty="0">
                <a:latin typeface="Microsoft JhengHei"/>
                <a:ea typeface="Microsoft JhengHei"/>
                <a:sym typeface="Microsoft JhengHei"/>
              </a:rPr>
              <a:t>)</a:t>
            </a:r>
            <a:endParaRPr dirty="0"/>
          </a:p>
        </p:txBody>
      </p:sp>
      <p:cxnSp>
        <p:nvCxnSpPr>
          <p:cNvPr id="60" name="Google Shape;147;p4">
            <a:extLst>
              <a:ext uri="{FF2B5EF4-FFF2-40B4-BE49-F238E27FC236}">
                <a16:creationId xmlns:a16="http://schemas.microsoft.com/office/drawing/2014/main" id="{F293416D-D316-4B6B-AEA4-5D74664754A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281273" y="2096848"/>
            <a:ext cx="648000" cy="0"/>
          </a:xfrm>
          <a:prstGeom prst="straightConnector1">
            <a:avLst/>
          </a:prstGeom>
          <a:noFill/>
          <a:ln w="63500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47;p4">
            <a:extLst>
              <a:ext uri="{FF2B5EF4-FFF2-40B4-BE49-F238E27FC236}">
                <a16:creationId xmlns:a16="http://schemas.microsoft.com/office/drawing/2014/main" id="{F43C5852-732A-49CA-8902-0A5BCB9A1E0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288731" y="3061303"/>
            <a:ext cx="652483" cy="8315"/>
          </a:xfrm>
          <a:prstGeom prst="straightConnector1">
            <a:avLst/>
          </a:prstGeom>
          <a:noFill/>
          <a:ln w="63500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147;p4">
            <a:extLst>
              <a:ext uri="{FF2B5EF4-FFF2-40B4-BE49-F238E27FC236}">
                <a16:creationId xmlns:a16="http://schemas.microsoft.com/office/drawing/2014/main" id="{B5D59CFE-2FF8-4F24-BFF1-118363AB1A4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7843" y="3995283"/>
            <a:ext cx="648000" cy="0"/>
          </a:xfrm>
          <a:prstGeom prst="straightConnector1">
            <a:avLst/>
          </a:prstGeom>
          <a:noFill/>
          <a:ln w="63500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" name="Google Shape;132;p4">
            <a:extLst>
              <a:ext uri="{FF2B5EF4-FFF2-40B4-BE49-F238E27FC236}">
                <a16:creationId xmlns:a16="http://schemas.microsoft.com/office/drawing/2014/main" id="{51B77E10-4C0F-435F-9D45-8CE14CADB631}"/>
              </a:ext>
            </a:extLst>
          </p:cNvPr>
          <p:cNvSpPr txBox="1"/>
          <p:nvPr/>
        </p:nvSpPr>
        <p:spPr>
          <a:xfrm>
            <a:off x="7929232" y="1960248"/>
            <a:ext cx="9006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使用卡片</a:t>
            </a:r>
            <a:endParaRPr dirty="0"/>
          </a:p>
        </p:txBody>
      </p:sp>
      <p:sp>
        <p:nvSpPr>
          <p:cNvPr id="73" name="Google Shape;132;p4">
            <a:extLst>
              <a:ext uri="{FF2B5EF4-FFF2-40B4-BE49-F238E27FC236}">
                <a16:creationId xmlns:a16="http://schemas.microsoft.com/office/drawing/2014/main" id="{D9F08B52-2569-471C-9971-2B20EA9804F1}"/>
              </a:ext>
            </a:extLst>
          </p:cNvPr>
          <p:cNvSpPr txBox="1"/>
          <p:nvPr/>
        </p:nvSpPr>
        <p:spPr>
          <a:xfrm>
            <a:off x="7961078" y="3841414"/>
            <a:ext cx="9006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申辦卡片</a:t>
            </a:r>
            <a:endParaRPr dirty="0"/>
          </a:p>
        </p:txBody>
      </p:sp>
      <p:sp>
        <p:nvSpPr>
          <p:cNvPr id="74" name="Google Shape;132;p4">
            <a:extLst>
              <a:ext uri="{FF2B5EF4-FFF2-40B4-BE49-F238E27FC236}">
                <a16:creationId xmlns:a16="http://schemas.microsoft.com/office/drawing/2014/main" id="{9B1E1230-C2FA-4A91-9C10-A0EBE348CEE0}"/>
              </a:ext>
            </a:extLst>
          </p:cNvPr>
          <p:cNvSpPr txBox="1"/>
          <p:nvPr/>
        </p:nvSpPr>
        <p:spPr>
          <a:xfrm>
            <a:off x="7946200" y="2931574"/>
            <a:ext cx="9006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申辦卡片</a:t>
            </a:r>
            <a:endParaRPr dirty="0"/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08858FB0-78CD-4E5B-8FC6-90A4D1559F42}"/>
              </a:ext>
            </a:extLst>
          </p:cNvPr>
          <p:cNvCxnSpPr>
            <a:cxnSpLocks/>
          </p:cNvCxnSpPr>
          <p:nvPr/>
        </p:nvCxnSpPr>
        <p:spPr>
          <a:xfrm>
            <a:off x="1801988" y="2967563"/>
            <a:ext cx="2464413" cy="1064895"/>
          </a:xfrm>
          <a:prstGeom prst="bentConnector3">
            <a:avLst>
              <a:gd name="adj1" fmla="val 194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接點: 肘形 79">
            <a:extLst>
              <a:ext uri="{FF2B5EF4-FFF2-40B4-BE49-F238E27FC236}">
                <a16:creationId xmlns:a16="http://schemas.microsoft.com/office/drawing/2014/main" id="{A4BC8FC5-5893-4610-B423-32A914D9E29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818302" y="2073132"/>
            <a:ext cx="940076" cy="889606"/>
          </a:xfrm>
          <a:prstGeom prst="bentConnector3">
            <a:avLst>
              <a:gd name="adj1" fmla="val 296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接點: 肘形 100">
            <a:extLst>
              <a:ext uri="{FF2B5EF4-FFF2-40B4-BE49-F238E27FC236}">
                <a16:creationId xmlns:a16="http://schemas.microsoft.com/office/drawing/2014/main" id="{14C00D18-0D72-49EB-9AF4-D31EEC8B6B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87854" y="3146417"/>
            <a:ext cx="963723" cy="808361"/>
          </a:xfrm>
          <a:prstGeom prst="bentConnector3">
            <a:avLst>
              <a:gd name="adj1" fmla="val 9977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肘形 103">
            <a:extLst>
              <a:ext uri="{FF2B5EF4-FFF2-40B4-BE49-F238E27FC236}">
                <a16:creationId xmlns:a16="http://schemas.microsoft.com/office/drawing/2014/main" id="{624B7C8C-F955-46EF-9DA5-839B35F01F21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4133673" y="2074765"/>
            <a:ext cx="657467" cy="2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肘形 106">
            <a:extLst>
              <a:ext uri="{FF2B5EF4-FFF2-40B4-BE49-F238E27FC236}">
                <a16:creationId xmlns:a16="http://schemas.microsoft.com/office/drawing/2014/main" id="{F2FB2C9D-AD2B-4E9E-A469-C5EDE5D1323E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3580312" y="2821630"/>
            <a:ext cx="1945596" cy="47606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00E2CF6B-6DA3-4394-89FA-F57CBA2C6517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315080" y="3068736"/>
            <a:ext cx="476060" cy="2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Google Shape;129;p4">
            <a:extLst>
              <a:ext uri="{FF2B5EF4-FFF2-40B4-BE49-F238E27FC236}">
                <a16:creationId xmlns:a16="http://schemas.microsoft.com/office/drawing/2014/main" id="{B97CD741-81C4-4739-9ABF-B8911B560A68}"/>
              </a:ext>
            </a:extLst>
          </p:cNvPr>
          <p:cNvSpPr/>
          <p:nvPr/>
        </p:nvSpPr>
        <p:spPr>
          <a:xfrm>
            <a:off x="4924537" y="2140369"/>
            <a:ext cx="2014073" cy="492020"/>
          </a:xfrm>
          <a:prstGeom prst="rect">
            <a:avLst/>
          </a:prstGeom>
          <a:noFill/>
          <a:ln w="38100" cap="flat" cmpd="sng">
            <a:solidFill>
              <a:srgbClr val="2D3C5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選定通路</a:t>
            </a:r>
            <a:endParaRPr lang="en-US" altLang="zh-TW" sz="12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推薦現有卡片回饋最高</a:t>
            </a:r>
            <a:endParaRPr sz="12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20" name="Google Shape;129;p4">
            <a:extLst>
              <a:ext uri="{FF2B5EF4-FFF2-40B4-BE49-F238E27FC236}">
                <a16:creationId xmlns:a16="http://schemas.microsoft.com/office/drawing/2014/main" id="{6558A336-1688-4E6C-9A1E-BF58D104305D}"/>
              </a:ext>
            </a:extLst>
          </p:cNvPr>
          <p:cNvSpPr/>
          <p:nvPr/>
        </p:nvSpPr>
        <p:spPr>
          <a:xfrm>
            <a:off x="4922598" y="3148768"/>
            <a:ext cx="2014073" cy="492020"/>
          </a:xfrm>
          <a:prstGeom prst="rect">
            <a:avLst/>
          </a:prstGeom>
          <a:noFill/>
          <a:ln w="38100" cap="flat" cmpd="sng">
            <a:solidFill>
              <a:srgbClr val="2D3C5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2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選定通路</a:t>
            </a:r>
            <a:endParaRPr lang="en-US" altLang="zh-TW" sz="12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推薦所有卡片回饋最高</a:t>
            </a:r>
            <a:endParaRPr sz="12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21" name="Google Shape;129;p4">
            <a:extLst>
              <a:ext uri="{FF2B5EF4-FFF2-40B4-BE49-F238E27FC236}">
                <a16:creationId xmlns:a16="http://schemas.microsoft.com/office/drawing/2014/main" id="{BFC82B6F-DB4E-4B4E-82A6-26FCFBBA2ADC}"/>
              </a:ext>
            </a:extLst>
          </p:cNvPr>
          <p:cNvSpPr/>
          <p:nvPr/>
        </p:nvSpPr>
        <p:spPr>
          <a:xfrm>
            <a:off x="4926318" y="4132815"/>
            <a:ext cx="2014073" cy="251605"/>
          </a:xfrm>
          <a:prstGeom prst="rect">
            <a:avLst/>
          </a:prstGeom>
          <a:noFill/>
          <a:ln w="38100" cap="flat" cmpd="sng">
            <a:solidFill>
              <a:srgbClr val="2D3C5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200" b="1" i="0" u="none" strike="noStrike" cap="none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一鍵推薦卡片</a:t>
            </a:r>
            <a:endParaRPr lang="en-US" altLang="zh-TW" sz="1200" b="1" i="0" u="none" strike="noStrike" cap="none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5" name="Google Shape;132;p4">
            <a:extLst>
              <a:ext uri="{FF2B5EF4-FFF2-40B4-BE49-F238E27FC236}">
                <a16:creationId xmlns:a16="http://schemas.microsoft.com/office/drawing/2014/main" id="{67A9D21B-80C1-4240-84C9-CAA4D9915E26}"/>
              </a:ext>
            </a:extLst>
          </p:cNvPr>
          <p:cNvSpPr txBox="1"/>
          <p:nvPr/>
        </p:nvSpPr>
        <p:spPr>
          <a:xfrm>
            <a:off x="4791140" y="1920897"/>
            <a:ext cx="2014074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推薦通路優惠卡片</a:t>
            </a:r>
            <a:r>
              <a:rPr lang="en-US" altLang="zh-TW" b="1" dirty="0">
                <a:latin typeface="Microsoft JhengHei"/>
                <a:ea typeface="Microsoft JhengHei"/>
                <a:sym typeface="Microsoft JhengHei"/>
              </a:rPr>
              <a:t>(</a:t>
            </a: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已有</a:t>
            </a:r>
            <a:r>
              <a:rPr lang="en-US" altLang="zh-TW" b="1" dirty="0">
                <a:latin typeface="Microsoft JhengHei"/>
                <a:ea typeface="Microsoft JhengHei"/>
                <a:sym typeface="Microsoft JhengHei"/>
              </a:rPr>
              <a:t>)</a:t>
            </a:r>
            <a:endParaRPr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8230A22-A779-48E3-864A-995D68629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788" y="1834105"/>
            <a:ext cx="525485" cy="525485"/>
          </a:xfrm>
          <a:prstGeom prst="rect">
            <a:avLst/>
          </a:prstGeom>
        </p:spPr>
      </p:pic>
      <p:sp>
        <p:nvSpPr>
          <p:cNvPr id="57" name="Google Shape;132;p4">
            <a:extLst>
              <a:ext uri="{FF2B5EF4-FFF2-40B4-BE49-F238E27FC236}">
                <a16:creationId xmlns:a16="http://schemas.microsoft.com/office/drawing/2014/main" id="{1F942F4D-CC3B-4655-BD1D-2F9FAE9AD1E2}"/>
              </a:ext>
            </a:extLst>
          </p:cNvPr>
          <p:cNvSpPr txBox="1"/>
          <p:nvPr/>
        </p:nvSpPr>
        <p:spPr>
          <a:xfrm>
            <a:off x="4791140" y="2914868"/>
            <a:ext cx="2014074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挑選通路優惠卡片</a:t>
            </a:r>
            <a:r>
              <a:rPr lang="en-US" altLang="zh-TW" b="1" dirty="0">
                <a:latin typeface="Microsoft JhengHei"/>
                <a:ea typeface="Microsoft JhengHei"/>
                <a:sym typeface="Microsoft JhengHei"/>
              </a:rPr>
              <a:t>(</a:t>
            </a: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所有</a:t>
            </a:r>
            <a:r>
              <a:rPr lang="en-US" altLang="zh-TW" b="1" dirty="0">
                <a:latin typeface="Microsoft JhengHei"/>
                <a:ea typeface="Microsoft JhengHei"/>
                <a:sym typeface="Microsoft JhengHei"/>
              </a:rPr>
              <a:t>)</a:t>
            </a:r>
            <a:endParaRPr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489E94-AD61-4210-810E-117704EB4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788" y="2803146"/>
            <a:ext cx="532943" cy="532943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49" name="Google Shape;132;p4">
            <a:extLst>
              <a:ext uri="{FF2B5EF4-FFF2-40B4-BE49-F238E27FC236}">
                <a16:creationId xmlns:a16="http://schemas.microsoft.com/office/drawing/2014/main" id="{3B3024CD-357D-46F7-8777-A84A3CAA5AD2}"/>
              </a:ext>
            </a:extLst>
          </p:cNvPr>
          <p:cNvSpPr txBox="1"/>
          <p:nvPr/>
        </p:nvSpPr>
        <p:spPr>
          <a:xfrm>
            <a:off x="4791140" y="3878590"/>
            <a:ext cx="1955908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6000" tIns="45700" rIns="360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懶人推薦卡片</a:t>
            </a:r>
            <a:r>
              <a:rPr lang="en-US" altLang="zh-TW" b="1" dirty="0">
                <a:latin typeface="Microsoft JhengHei"/>
                <a:ea typeface="Microsoft JhengHei"/>
                <a:sym typeface="Microsoft JhengHei"/>
              </a:rPr>
              <a:t>(</a:t>
            </a:r>
            <a:r>
              <a:rPr lang="zh-TW" altLang="en-US" b="1" dirty="0">
                <a:latin typeface="Microsoft JhengHei"/>
                <a:ea typeface="Microsoft JhengHei"/>
                <a:sym typeface="Microsoft JhengHei"/>
              </a:rPr>
              <a:t>所有</a:t>
            </a:r>
            <a:r>
              <a:rPr lang="en-US" altLang="zh-TW" b="1" dirty="0">
                <a:latin typeface="Microsoft JhengHei"/>
                <a:ea typeface="Microsoft JhengHei"/>
                <a:sym typeface="Microsoft JhengHei"/>
              </a:rPr>
              <a:t>)</a:t>
            </a: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9C0D2B-ED97-48EA-B9B9-5C7AB445C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048" y="3714885"/>
            <a:ext cx="560795" cy="5607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5791368-F3FD-49A1-AA57-8FCFED8E3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8730" y="1634019"/>
            <a:ext cx="530638" cy="530638"/>
          </a:xfrm>
          <a:prstGeom prst="rect">
            <a:avLst/>
          </a:prstGeom>
          <a:solidFill>
            <a:schemeClr val="lt1"/>
          </a:solidFill>
        </p:spPr>
      </p:pic>
      <p:graphicFrame>
        <p:nvGraphicFramePr>
          <p:cNvPr id="68" name="資料庫圖表 67">
            <a:extLst>
              <a:ext uri="{FF2B5EF4-FFF2-40B4-BE49-F238E27FC236}">
                <a16:creationId xmlns:a16="http://schemas.microsoft.com/office/drawing/2014/main" id="{8A62D362-F379-4810-83A5-8DF3167C8B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07334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A7FD614C-A2DB-4ECD-BE59-2643EA3D717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53849" y="2166708"/>
            <a:ext cx="499786" cy="499786"/>
          </a:xfrm>
          <a:prstGeom prst="rect">
            <a:avLst/>
          </a:prstGeom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BDF4A323-B036-4E7D-969A-6EE73520529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97978" y="4081644"/>
            <a:ext cx="499786" cy="499786"/>
          </a:xfrm>
          <a:prstGeom prst="rect">
            <a:avLst/>
          </a:prstGeom>
        </p:spPr>
      </p:pic>
      <p:grpSp>
        <p:nvGrpSpPr>
          <p:cNvPr id="75" name="Google Shape;1266;p46">
            <a:extLst>
              <a:ext uri="{FF2B5EF4-FFF2-40B4-BE49-F238E27FC236}">
                <a16:creationId xmlns:a16="http://schemas.microsoft.com/office/drawing/2014/main" id="{7637A489-2C8C-490D-8183-CF7943EBA6C0}"/>
              </a:ext>
            </a:extLst>
          </p:cNvPr>
          <p:cNvGrpSpPr/>
          <p:nvPr/>
        </p:nvGrpSpPr>
        <p:grpSpPr>
          <a:xfrm>
            <a:off x="297715" y="580107"/>
            <a:ext cx="407743" cy="391135"/>
            <a:chOff x="5233525" y="4954450"/>
            <a:chExt cx="538275" cy="516350"/>
          </a:xfrm>
        </p:grpSpPr>
        <p:sp>
          <p:nvSpPr>
            <p:cNvPr id="76" name="Google Shape;1267;p46">
              <a:extLst>
                <a:ext uri="{FF2B5EF4-FFF2-40B4-BE49-F238E27FC236}">
                  <a16:creationId xmlns:a16="http://schemas.microsoft.com/office/drawing/2014/main" id="{758A61DE-7821-47C9-A83F-D73D2D1E07C2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8;p46">
              <a:extLst>
                <a:ext uri="{FF2B5EF4-FFF2-40B4-BE49-F238E27FC236}">
                  <a16:creationId xmlns:a16="http://schemas.microsoft.com/office/drawing/2014/main" id="{6CA4C2D1-CD5A-4512-9404-9E59C9D19A2C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9;p46">
              <a:extLst>
                <a:ext uri="{FF2B5EF4-FFF2-40B4-BE49-F238E27FC236}">
                  <a16:creationId xmlns:a16="http://schemas.microsoft.com/office/drawing/2014/main" id="{3D613D6F-0E6B-4C4F-94C3-D7C674109D3D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70;p46">
              <a:extLst>
                <a:ext uri="{FF2B5EF4-FFF2-40B4-BE49-F238E27FC236}">
                  <a16:creationId xmlns:a16="http://schemas.microsoft.com/office/drawing/2014/main" id="{AF4B20DE-72D6-45F7-A488-A4B0F0427AE1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71;p46">
              <a:extLst>
                <a:ext uri="{FF2B5EF4-FFF2-40B4-BE49-F238E27FC236}">
                  <a16:creationId xmlns:a16="http://schemas.microsoft.com/office/drawing/2014/main" id="{EFF8BC1D-CB43-4C34-A8E4-E18E65F99448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72;p46">
              <a:extLst>
                <a:ext uri="{FF2B5EF4-FFF2-40B4-BE49-F238E27FC236}">
                  <a16:creationId xmlns:a16="http://schemas.microsoft.com/office/drawing/2014/main" id="{8838FE58-E2C6-4ECC-8649-5A26A3E716B3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73;p46">
              <a:extLst>
                <a:ext uri="{FF2B5EF4-FFF2-40B4-BE49-F238E27FC236}">
                  <a16:creationId xmlns:a16="http://schemas.microsoft.com/office/drawing/2014/main" id="{78FFEB04-151B-44D0-AF19-670E68F097EB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74;p46">
              <a:extLst>
                <a:ext uri="{FF2B5EF4-FFF2-40B4-BE49-F238E27FC236}">
                  <a16:creationId xmlns:a16="http://schemas.microsoft.com/office/drawing/2014/main" id="{CDAE2DE5-5A6A-4E04-99B4-856FFEE30A9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5;p46">
              <a:extLst>
                <a:ext uri="{FF2B5EF4-FFF2-40B4-BE49-F238E27FC236}">
                  <a16:creationId xmlns:a16="http://schemas.microsoft.com/office/drawing/2014/main" id="{087956D3-AF8C-4003-AB19-8A85D1AFCBCC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76;p46">
              <a:extLst>
                <a:ext uri="{FF2B5EF4-FFF2-40B4-BE49-F238E27FC236}">
                  <a16:creationId xmlns:a16="http://schemas.microsoft.com/office/drawing/2014/main" id="{47E6D042-C681-4278-AA1C-0ACE34677D3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77;p46">
              <a:extLst>
                <a:ext uri="{FF2B5EF4-FFF2-40B4-BE49-F238E27FC236}">
                  <a16:creationId xmlns:a16="http://schemas.microsoft.com/office/drawing/2014/main" id="{9782D565-1793-4E7E-A137-D356BA0123CF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225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資料工程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85799" y="3975449"/>
            <a:ext cx="387212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簡報人：陳明宏 黃榆婷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388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資料來源</a:t>
            </a:r>
            <a:endParaRPr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2"/>
          </p:nvPr>
        </p:nvSpPr>
        <p:spPr>
          <a:xfrm>
            <a:off x="2151638" y="1358266"/>
            <a:ext cx="4993906" cy="99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dirty="0"/>
              <a:t>以台灣前</a:t>
            </a:r>
            <a:r>
              <a:rPr lang="en-US" altLang="zh-TW" b="1" dirty="0">
                <a:solidFill>
                  <a:srgbClr val="FF0000"/>
                </a:solidFill>
              </a:rPr>
              <a:t>40</a:t>
            </a:r>
            <a:r>
              <a:rPr lang="zh-TW" altLang="en-US" dirty="0"/>
              <a:t>大發卡銀行為主</a:t>
            </a:r>
            <a:endParaRPr lang="en-US" altLang="zh-TW"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dirty="0"/>
              <a:t>利用爬蟲技術爬取</a:t>
            </a:r>
            <a:r>
              <a:rPr lang="en-US" altLang="zh-TW" b="1" dirty="0">
                <a:solidFill>
                  <a:srgbClr val="FF0000"/>
                </a:solidFill>
              </a:rPr>
              <a:t>122</a:t>
            </a:r>
            <a:r>
              <a:rPr lang="zh-TW" altLang="en-US" b="1" dirty="0">
                <a:solidFill>
                  <a:srgbClr val="FF0000"/>
                </a:solidFill>
              </a:rPr>
              <a:t>張</a:t>
            </a:r>
            <a:r>
              <a:rPr lang="zh-TW" altLang="en-US" dirty="0"/>
              <a:t>信用卡資訊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3EA6D35-E3F8-634A-AAD7-6E75020E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25" y="2484551"/>
            <a:ext cx="1071563" cy="10715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0785FF-74DC-AAB3-0713-5C62F3A5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894" y="2502997"/>
            <a:ext cx="1060121" cy="10601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AAEF3A5-109E-B6D0-E66A-83C533F7C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975" y="2491323"/>
            <a:ext cx="1924891" cy="10121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5FA1DD4-A8FE-DAB9-0063-695867ABE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894" y="3684306"/>
            <a:ext cx="3084548" cy="68545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D681DA1-31AB-ED75-9C0C-950412C1F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129" y="2489734"/>
            <a:ext cx="1071563" cy="1071563"/>
          </a:xfrm>
          <a:prstGeom prst="rect">
            <a:avLst/>
          </a:prstGeom>
        </p:spPr>
      </p:pic>
      <p:sp>
        <p:nvSpPr>
          <p:cNvPr id="4" name="加號 3">
            <a:extLst>
              <a:ext uri="{FF2B5EF4-FFF2-40B4-BE49-F238E27FC236}">
                <a16:creationId xmlns:a16="http://schemas.microsoft.com/office/drawing/2014/main" id="{AA2BFB39-B8D0-6E8D-BEF7-799BC6860A56}"/>
              </a:ext>
            </a:extLst>
          </p:cNvPr>
          <p:cNvSpPr/>
          <p:nvPr/>
        </p:nvSpPr>
        <p:spPr>
          <a:xfrm>
            <a:off x="2168847" y="2808696"/>
            <a:ext cx="328999" cy="377374"/>
          </a:xfrm>
          <a:prstGeom prst="mathPlus">
            <a:avLst/>
          </a:prstGeom>
          <a:solidFill>
            <a:srgbClr val="92A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加號 6">
            <a:extLst>
              <a:ext uri="{FF2B5EF4-FFF2-40B4-BE49-F238E27FC236}">
                <a16:creationId xmlns:a16="http://schemas.microsoft.com/office/drawing/2014/main" id="{8E3FAA66-48E3-C03D-582C-4A05D5D91E12}"/>
              </a:ext>
            </a:extLst>
          </p:cNvPr>
          <p:cNvSpPr/>
          <p:nvPr/>
        </p:nvSpPr>
        <p:spPr>
          <a:xfrm>
            <a:off x="3782444" y="2825027"/>
            <a:ext cx="328999" cy="377374"/>
          </a:xfrm>
          <a:prstGeom prst="mathPlus">
            <a:avLst/>
          </a:prstGeom>
          <a:solidFill>
            <a:srgbClr val="92A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加號 8">
            <a:extLst>
              <a:ext uri="{FF2B5EF4-FFF2-40B4-BE49-F238E27FC236}">
                <a16:creationId xmlns:a16="http://schemas.microsoft.com/office/drawing/2014/main" id="{29CD23E0-A3A8-71AC-5A16-98413C528CC2}"/>
              </a:ext>
            </a:extLst>
          </p:cNvPr>
          <p:cNvSpPr/>
          <p:nvPr/>
        </p:nvSpPr>
        <p:spPr>
          <a:xfrm>
            <a:off x="5342770" y="2831645"/>
            <a:ext cx="328999" cy="377374"/>
          </a:xfrm>
          <a:prstGeom prst="mathPlus">
            <a:avLst/>
          </a:prstGeom>
          <a:solidFill>
            <a:srgbClr val="92A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D54C853B-07FA-30D9-FCCB-6D0484491FBA}"/>
              </a:ext>
            </a:extLst>
          </p:cNvPr>
          <p:cNvSpPr/>
          <p:nvPr/>
        </p:nvSpPr>
        <p:spPr>
          <a:xfrm>
            <a:off x="2340652" y="3787364"/>
            <a:ext cx="328999" cy="377374"/>
          </a:xfrm>
          <a:prstGeom prst="mathPlus">
            <a:avLst/>
          </a:prstGeom>
          <a:solidFill>
            <a:srgbClr val="92A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6" name="Google Shape;130;p4">
            <a:extLst>
              <a:ext uri="{FF2B5EF4-FFF2-40B4-BE49-F238E27FC236}">
                <a16:creationId xmlns:a16="http://schemas.microsoft.com/office/drawing/2014/main" id="{C7BA598E-6A58-492F-BA94-5F63B8BF3E80}"/>
              </a:ext>
            </a:extLst>
          </p:cNvPr>
          <p:cNvPicPr preferRelativeResize="0"/>
          <p:nvPr/>
        </p:nvPicPr>
        <p:blipFill rotWithShape="1">
          <a:blip r:embed="rId8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" name="資料庫圖表 29">
            <a:extLst>
              <a:ext uri="{FF2B5EF4-FFF2-40B4-BE49-F238E27FC236}">
                <a16:creationId xmlns:a16="http://schemas.microsoft.com/office/drawing/2014/main" id="{550171E7-A7CE-4333-A732-5630D64BF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732656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9" name="橢圓 18">
            <a:extLst>
              <a:ext uri="{FF2B5EF4-FFF2-40B4-BE49-F238E27FC236}">
                <a16:creationId xmlns:a16="http://schemas.microsoft.com/office/drawing/2014/main" id="{2C3A6AF1-D66F-4894-9D98-78CB17F31E9D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8D47E1A-899F-4371-BA05-EE9E57C5C264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</p:spTree>
    <p:extLst>
      <p:ext uri="{BB962C8B-B14F-4D97-AF65-F5344CB8AC3E}">
        <p14:creationId xmlns:p14="http://schemas.microsoft.com/office/powerpoint/2010/main" val="3134938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F4D8E-1FF5-4380-AFAB-2C37A8DC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設計資料庫 </a:t>
            </a:r>
            <a:r>
              <a:rPr lang="en-US" altLang="zh-TW" dirty="0"/>
              <a:t>- </a:t>
            </a:r>
            <a:r>
              <a:rPr lang="zh-TW" altLang="en-US" dirty="0"/>
              <a:t>正規化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215E03-059C-4888-A59D-6278B774A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81D6C54-3E31-4B79-A7D0-B6BC71F48862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269240-CA87-4C4B-9AC1-DE8A006ECEC2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pic>
        <p:nvPicPr>
          <p:cNvPr id="14" name="Google Shape;130;p4">
            <a:extLst>
              <a:ext uri="{FF2B5EF4-FFF2-40B4-BE49-F238E27FC236}">
                <a16:creationId xmlns:a16="http://schemas.microsoft.com/office/drawing/2014/main" id="{99B2D42C-AB11-4967-B33A-D3593380A28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資料庫圖表 86">
            <a:extLst>
              <a:ext uri="{FF2B5EF4-FFF2-40B4-BE49-F238E27FC236}">
                <a16:creationId xmlns:a16="http://schemas.microsoft.com/office/drawing/2014/main" id="{ACC388B3-F9DC-4C45-88BE-AB7EAAB65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177344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38796BC0-A814-42B5-90F1-CBE1E1AA9B86}"/>
              </a:ext>
            </a:extLst>
          </p:cNvPr>
          <p:cNvGraphicFramePr/>
          <p:nvPr/>
        </p:nvGraphicFramePr>
        <p:xfrm>
          <a:off x="712758" y="1502303"/>
          <a:ext cx="7239524" cy="2912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94008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F4D8E-1FF5-4380-AFAB-2C37A8DC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設計資料庫 </a:t>
            </a:r>
            <a:r>
              <a:rPr lang="en-US" altLang="zh-TW" dirty="0"/>
              <a:t>- </a:t>
            </a:r>
            <a:r>
              <a:rPr lang="zh-TW" altLang="en-US" dirty="0"/>
              <a:t>正規化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215E03-059C-4888-A59D-6278B774A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81D6C54-3E31-4B79-A7D0-B6BC71F48862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269240-CA87-4C4B-9AC1-DE8A006ECEC2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pic>
        <p:nvPicPr>
          <p:cNvPr id="14" name="Google Shape;130;p4">
            <a:extLst>
              <a:ext uri="{FF2B5EF4-FFF2-40B4-BE49-F238E27FC236}">
                <a16:creationId xmlns:a16="http://schemas.microsoft.com/office/drawing/2014/main" id="{99B2D42C-AB11-4967-B33A-D3593380A28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資料庫圖表 86">
            <a:extLst>
              <a:ext uri="{FF2B5EF4-FFF2-40B4-BE49-F238E27FC236}">
                <a16:creationId xmlns:a16="http://schemas.microsoft.com/office/drawing/2014/main" id="{ACC388B3-F9DC-4C45-88BE-AB7EAAB65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710322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40A13994-11AF-4CC7-9A23-EE442624F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516289"/>
              </p:ext>
            </p:extLst>
          </p:nvPr>
        </p:nvGraphicFramePr>
        <p:xfrm>
          <a:off x="738389" y="2458387"/>
          <a:ext cx="5017835" cy="2041818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003567">
                  <a:extLst>
                    <a:ext uri="{9D8B030D-6E8A-4147-A177-3AD203B41FA5}">
                      <a16:colId xmlns:a16="http://schemas.microsoft.com/office/drawing/2014/main" val="4016941745"/>
                    </a:ext>
                  </a:extLst>
                </a:gridCol>
                <a:gridCol w="1003567">
                  <a:extLst>
                    <a:ext uri="{9D8B030D-6E8A-4147-A177-3AD203B41FA5}">
                      <a16:colId xmlns:a16="http://schemas.microsoft.com/office/drawing/2014/main" val="1611476443"/>
                    </a:ext>
                  </a:extLst>
                </a:gridCol>
                <a:gridCol w="1003567">
                  <a:extLst>
                    <a:ext uri="{9D8B030D-6E8A-4147-A177-3AD203B41FA5}">
                      <a16:colId xmlns:a16="http://schemas.microsoft.com/office/drawing/2014/main" val="1800143179"/>
                    </a:ext>
                  </a:extLst>
                </a:gridCol>
                <a:gridCol w="1003567">
                  <a:extLst>
                    <a:ext uri="{9D8B030D-6E8A-4147-A177-3AD203B41FA5}">
                      <a16:colId xmlns:a16="http://schemas.microsoft.com/office/drawing/2014/main" val="876138912"/>
                    </a:ext>
                  </a:extLst>
                </a:gridCol>
                <a:gridCol w="1003567">
                  <a:extLst>
                    <a:ext uri="{9D8B030D-6E8A-4147-A177-3AD203B41FA5}">
                      <a16:colId xmlns:a16="http://schemas.microsoft.com/office/drawing/2014/main" val="153739026"/>
                    </a:ext>
                  </a:extLst>
                </a:gridCol>
              </a:tblGrid>
              <a:tr h="340303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卡名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發卡銀行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通路名稱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回饋</a:t>
                      </a:r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zh-TW" altLang="en-US" b="1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b="1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043967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Line Pay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1.1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826407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zh-TW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Apple Pay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2.4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975346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28961298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Y</a:t>
                      </a: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銀行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Line Pay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2.1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…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282886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zh-TW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Apple Pay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3.0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…</a:t>
                      </a:r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59700102"/>
                  </a:ext>
                </a:extLst>
              </a:tr>
            </a:tbl>
          </a:graphicData>
        </a:graphic>
      </p:graphicFrame>
      <p:grpSp>
        <p:nvGrpSpPr>
          <p:cNvPr id="27" name="群組 26">
            <a:extLst>
              <a:ext uri="{FF2B5EF4-FFF2-40B4-BE49-F238E27FC236}">
                <a16:creationId xmlns:a16="http://schemas.microsoft.com/office/drawing/2014/main" id="{8D94260F-B1A5-4DB7-AC7D-F5918A14718B}"/>
              </a:ext>
            </a:extLst>
          </p:cNvPr>
          <p:cNvGrpSpPr/>
          <p:nvPr/>
        </p:nvGrpSpPr>
        <p:grpSpPr>
          <a:xfrm>
            <a:off x="712800" y="1501200"/>
            <a:ext cx="6153595" cy="873690"/>
            <a:chOff x="0" y="0"/>
            <a:chExt cx="6153595" cy="873690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C92AE14-3CE4-4B50-ABBE-A8263526FFBC}"/>
                </a:ext>
              </a:extLst>
            </p:cNvPr>
            <p:cNvSpPr/>
            <p:nvPr/>
          </p:nvSpPr>
          <p:spPr>
            <a:xfrm>
              <a:off x="0" y="0"/>
              <a:ext cx="6153595" cy="8736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矩形: 圓角 4">
              <a:extLst>
                <a:ext uri="{FF2B5EF4-FFF2-40B4-BE49-F238E27FC236}">
                  <a16:creationId xmlns:a16="http://schemas.microsoft.com/office/drawing/2014/main" id="{39CEC42C-F9BA-4732-AEF8-113AADBD94C0}"/>
                </a:ext>
              </a:extLst>
            </p:cNvPr>
            <p:cNvSpPr txBox="1"/>
            <p:nvPr/>
          </p:nvSpPr>
          <p:spPr>
            <a:xfrm>
              <a:off x="25590" y="25590"/>
              <a:ext cx="5210814" cy="8225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600" b="1" i="0" u="none" strike="noStrike" kern="1200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第一正規化形式</a:t>
              </a:r>
              <a:r>
                <a:rPr lang="en-US" altLang="zh-TW" sz="1600" b="1" i="0" u="none" strike="noStrike" kern="1200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FNF(First-Normalized Form)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b="1" i="0" u="none" strike="noStrike" kern="1200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zh-TW" altLang="zh-TW" sz="1600" b="1" i="0" u="none" strike="noStrike" kern="1200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去除多值屬性</a:t>
              </a:r>
              <a:endParaRPr lang="zh-TW" altLang="en-US" sz="1600" kern="1200" dirty="0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5FDFFF7-51B0-4D2C-A266-B40689C21A75}"/>
              </a:ext>
            </a:extLst>
          </p:cNvPr>
          <p:cNvSpPr/>
          <p:nvPr/>
        </p:nvSpPr>
        <p:spPr>
          <a:xfrm>
            <a:off x="2805508" y="2841667"/>
            <a:ext cx="883596" cy="92488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29EFBA1A-52CA-4A3F-A1BF-395C399773D5}"/>
              </a:ext>
            </a:extLst>
          </p:cNvPr>
          <p:cNvSpPr/>
          <p:nvPr/>
        </p:nvSpPr>
        <p:spPr>
          <a:xfrm>
            <a:off x="4777098" y="2708020"/>
            <a:ext cx="2368446" cy="924884"/>
          </a:xfrm>
          <a:prstGeom prst="wedgeRoundRectCallout">
            <a:avLst>
              <a:gd name="adj1" fmla="val -65137"/>
              <a:gd name="adj2" fmla="val -2384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3B46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多值屬性「通路名稱」切成獨立表格</a:t>
            </a:r>
            <a:endParaRPr lang="en-US" altLang="zh-TW" b="1" dirty="0">
              <a:solidFill>
                <a:srgbClr val="3B465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3B46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並將「卡名」與「通路」組成主鍵</a:t>
            </a:r>
          </a:p>
        </p:txBody>
      </p:sp>
    </p:spTree>
    <p:extLst>
      <p:ext uri="{BB962C8B-B14F-4D97-AF65-F5344CB8AC3E}">
        <p14:creationId xmlns:p14="http://schemas.microsoft.com/office/powerpoint/2010/main" val="52083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F4D8E-1FF5-4380-AFAB-2C37A8DC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設計資料庫 </a:t>
            </a:r>
            <a:r>
              <a:rPr lang="en-US" altLang="zh-TW" dirty="0"/>
              <a:t>- </a:t>
            </a:r>
            <a:r>
              <a:rPr lang="zh-TW" altLang="en-US" dirty="0"/>
              <a:t>正規化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215E03-059C-4888-A59D-6278B774A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81D6C54-3E31-4B79-A7D0-B6BC71F48862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269240-CA87-4C4B-9AC1-DE8A006ECEC2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pic>
        <p:nvPicPr>
          <p:cNvPr id="14" name="Google Shape;130;p4">
            <a:extLst>
              <a:ext uri="{FF2B5EF4-FFF2-40B4-BE49-F238E27FC236}">
                <a16:creationId xmlns:a16="http://schemas.microsoft.com/office/drawing/2014/main" id="{99B2D42C-AB11-4967-B33A-D3593380A28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資料庫圖表 86">
            <a:extLst>
              <a:ext uri="{FF2B5EF4-FFF2-40B4-BE49-F238E27FC236}">
                <a16:creationId xmlns:a16="http://schemas.microsoft.com/office/drawing/2014/main" id="{ACC388B3-F9DC-4C45-88BE-AB7EAAB65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102988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40A13994-11AF-4CC7-9A23-EE442624F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13389"/>
              </p:ext>
            </p:extLst>
          </p:nvPr>
        </p:nvGraphicFramePr>
        <p:xfrm>
          <a:off x="738389" y="2458387"/>
          <a:ext cx="4035976" cy="2041818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008994">
                  <a:extLst>
                    <a:ext uri="{9D8B030D-6E8A-4147-A177-3AD203B41FA5}">
                      <a16:colId xmlns:a16="http://schemas.microsoft.com/office/drawing/2014/main" val="3820629558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4016941745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1800143179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1331185446"/>
                    </a:ext>
                  </a:extLst>
                </a:gridCol>
              </a:tblGrid>
              <a:tr h="340303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通路代碼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卡名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+mn-lt"/>
                          <a:ea typeface="微軟正黑體" panose="020B0604030504040204" pitchFamily="34" charset="-120"/>
                        </a:rPr>
                        <a:t>回饋</a:t>
                      </a:r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%</a:t>
                      </a:r>
                      <a:endParaRPr lang="zh-TW" altLang="en-US" b="1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b="1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043967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+mn-lt"/>
                          <a:ea typeface="微軟正黑體" panose="020B0604030504040204" pitchFamily="34" charset="-120"/>
                        </a:rPr>
                        <a:t>1.1</a:t>
                      </a:r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826407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+mn-lt"/>
                          <a:ea typeface="微軟正黑體" panose="020B0604030504040204" pitchFamily="34" charset="-120"/>
                        </a:rPr>
                        <a:t>2.4</a:t>
                      </a:r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975346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+mn-lt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961298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+mn-lt"/>
                          <a:ea typeface="微軟正黑體" panose="020B0604030504040204" pitchFamily="34" charset="-120"/>
                        </a:rPr>
                        <a:t>2.1</a:t>
                      </a:r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282886"/>
                  </a:ext>
                </a:extLst>
              </a:tr>
              <a:tr h="3403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+mn-lt"/>
                          <a:ea typeface="微軟正黑體" panose="020B0604030504040204" pitchFamily="34" charset="-120"/>
                        </a:rPr>
                        <a:t>3.0</a:t>
                      </a:r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700102"/>
                  </a:ext>
                </a:extLst>
              </a:tr>
            </a:tbl>
          </a:graphicData>
        </a:graphic>
      </p:graphicFrame>
      <p:grpSp>
        <p:nvGrpSpPr>
          <p:cNvPr id="27" name="群組 26">
            <a:extLst>
              <a:ext uri="{FF2B5EF4-FFF2-40B4-BE49-F238E27FC236}">
                <a16:creationId xmlns:a16="http://schemas.microsoft.com/office/drawing/2014/main" id="{8D94260F-B1A5-4DB7-AC7D-F5918A14718B}"/>
              </a:ext>
            </a:extLst>
          </p:cNvPr>
          <p:cNvGrpSpPr/>
          <p:nvPr/>
        </p:nvGrpSpPr>
        <p:grpSpPr>
          <a:xfrm>
            <a:off x="712800" y="1501200"/>
            <a:ext cx="6153595" cy="873690"/>
            <a:chOff x="0" y="0"/>
            <a:chExt cx="6153595" cy="873690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C92AE14-3CE4-4B50-ABBE-A8263526FFBC}"/>
                </a:ext>
              </a:extLst>
            </p:cNvPr>
            <p:cNvSpPr/>
            <p:nvPr/>
          </p:nvSpPr>
          <p:spPr>
            <a:xfrm>
              <a:off x="0" y="0"/>
              <a:ext cx="6153595" cy="8736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矩形: 圓角 4">
              <a:extLst>
                <a:ext uri="{FF2B5EF4-FFF2-40B4-BE49-F238E27FC236}">
                  <a16:creationId xmlns:a16="http://schemas.microsoft.com/office/drawing/2014/main" id="{39CEC42C-F9BA-4732-AEF8-113AADBD94C0}"/>
                </a:ext>
              </a:extLst>
            </p:cNvPr>
            <p:cNvSpPr txBox="1"/>
            <p:nvPr/>
          </p:nvSpPr>
          <p:spPr>
            <a:xfrm>
              <a:off x="25590" y="25590"/>
              <a:ext cx="5210814" cy="8225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600" b="1" i="0" u="none" strike="noStrike" kern="1200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第一正規化形式</a:t>
              </a:r>
              <a:r>
                <a:rPr lang="en-US" altLang="zh-TW" sz="1600" b="1" i="0" u="none" strike="noStrike" kern="1200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FNF(First-Normalized Form)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b="1" i="0" u="none" strike="noStrike" kern="1200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zh-TW" altLang="zh-TW" sz="1600" b="1" i="0" u="none" strike="noStrike" kern="1200" baseline="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去除多值屬性</a:t>
              </a:r>
              <a:endParaRPr lang="zh-TW" altLang="en-US" sz="1600" kern="1200" dirty="0"/>
            </a:p>
          </p:txBody>
        </p:sp>
      </p:grpSp>
      <p:graphicFrame>
        <p:nvGraphicFramePr>
          <p:cNvPr id="32" name="表格 8">
            <a:extLst>
              <a:ext uri="{FF2B5EF4-FFF2-40B4-BE49-F238E27FC236}">
                <a16:creationId xmlns:a16="http://schemas.microsoft.com/office/drawing/2014/main" id="{403A1ECF-726F-41B2-BDBC-E9777D23C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154156"/>
              </p:ext>
            </p:extLst>
          </p:nvPr>
        </p:nvGraphicFramePr>
        <p:xfrm>
          <a:off x="5130768" y="2649616"/>
          <a:ext cx="1735627" cy="13464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735627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CREDIT_CARD_REWARD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通路代碼 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 {</a:t>
                      </a:r>
                      <a:r>
                        <a:rPr lang="en-US" altLang="zh-TW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highlight>
                          <a:srgbClr val="FFFF00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216405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 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CHAR(60) {</a:t>
                      </a:r>
                      <a:r>
                        <a:rPr lang="en-US" altLang="zh-TW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en-US" altLang="zh-TW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highlight>
                          <a:srgbClr val="FFFF00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01135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FLOAT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259573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628709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782991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7BA908C4-F4CD-462A-BF2C-FB61AB8C8244}"/>
              </a:ext>
            </a:extLst>
          </p:cNvPr>
          <p:cNvSpPr txBox="1"/>
          <p:nvPr/>
        </p:nvSpPr>
        <p:spPr>
          <a:xfrm>
            <a:off x="321599" y="2792285"/>
            <a:ext cx="442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0AAA29-BFF8-4D52-9A38-100ABDAB3DA0}"/>
              </a:ext>
            </a:extLst>
          </p:cNvPr>
          <p:cNvSpPr/>
          <p:nvPr/>
        </p:nvSpPr>
        <p:spPr>
          <a:xfrm>
            <a:off x="814276" y="2519285"/>
            <a:ext cx="1853974" cy="18878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9467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F4D8E-1FF5-4380-AFAB-2C37A8DC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設計資料庫 </a:t>
            </a:r>
            <a:r>
              <a:rPr lang="en-US" altLang="zh-TW" dirty="0"/>
              <a:t>- </a:t>
            </a:r>
            <a:r>
              <a:rPr lang="zh-TW" altLang="en-US" dirty="0"/>
              <a:t>正規化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215E03-059C-4888-A59D-6278B774A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81D6C54-3E31-4B79-A7D0-B6BC71F48862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269240-CA87-4C4B-9AC1-DE8A006ECEC2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pic>
        <p:nvPicPr>
          <p:cNvPr id="14" name="Google Shape;130;p4">
            <a:extLst>
              <a:ext uri="{FF2B5EF4-FFF2-40B4-BE49-F238E27FC236}">
                <a16:creationId xmlns:a16="http://schemas.microsoft.com/office/drawing/2014/main" id="{99B2D42C-AB11-4967-B33A-D3593380A28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資料庫圖表 86">
            <a:extLst>
              <a:ext uri="{FF2B5EF4-FFF2-40B4-BE49-F238E27FC236}">
                <a16:creationId xmlns:a16="http://schemas.microsoft.com/office/drawing/2014/main" id="{ACC388B3-F9DC-4C45-88BE-AB7EAAB65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858240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5" name="群組 14">
            <a:extLst>
              <a:ext uri="{FF2B5EF4-FFF2-40B4-BE49-F238E27FC236}">
                <a16:creationId xmlns:a16="http://schemas.microsoft.com/office/drawing/2014/main" id="{BC3C76CC-0804-4A0C-A4A9-3F218C18E0DF}"/>
              </a:ext>
            </a:extLst>
          </p:cNvPr>
          <p:cNvGrpSpPr/>
          <p:nvPr/>
        </p:nvGrpSpPr>
        <p:grpSpPr>
          <a:xfrm>
            <a:off x="712800" y="1501200"/>
            <a:ext cx="6153595" cy="873690"/>
            <a:chOff x="542964" y="1019305"/>
            <a:chExt cx="6153595" cy="873690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29210EDE-AA89-4EC9-BFCB-BC3C67CC8F82}"/>
                </a:ext>
              </a:extLst>
            </p:cNvPr>
            <p:cNvSpPr/>
            <p:nvPr/>
          </p:nvSpPr>
          <p:spPr>
            <a:xfrm>
              <a:off x="542964" y="1019305"/>
              <a:ext cx="6153595" cy="8736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17" name="矩形: 圓角 4">
              <a:extLst>
                <a:ext uri="{FF2B5EF4-FFF2-40B4-BE49-F238E27FC236}">
                  <a16:creationId xmlns:a16="http://schemas.microsoft.com/office/drawing/2014/main" id="{1F88008D-2272-402C-A7D8-2C9E00F5D95F}"/>
                </a:ext>
              </a:extLst>
            </p:cNvPr>
            <p:cNvSpPr txBox="1"/>
            <p:nvPr/>
          </p:nvSpPr>
          <p:spPr>
            <a:xfrm>
              <a:off x="568554" y="1044895"/>
              <a:ext cx="4991552" cy="8225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第二正規化形式</a:t>
              </a:r>
              <a:r>
                <a:rPr lang="en-US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SNF (Second-Normalized Form)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去除只與部分主鍵相關欄位</a:t>
              </a:r>
            </a:p>
          </p:txBody>
        </p:sp>
      </p:grpSp>
      <p:graphicFrame>
        <p:nvGraphicFramePr>
          <p:cNvPr id="18" name="表格 8">
            <a:extLst>
              <a:ext uri="{FF2B5EF4-FFF2-40B4-BE49-F238E27FC236}">
                <a16:creationId xmlns:a16="http://schemas.microsoft.com/office/drawing/2014/main" id="{DAA4464E-4C23-4740-86C0-9EAB36B33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441712"/>
              </p:ext>
            </p:extLst>
          </p:nvPr>
        </p:nvGraphicFramePr>
        <p:xfrm>
          <a:off x="2679253" y="2571750"/>
          <a:ext cx="1735627" cy="13464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735627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CREDIT_CARD_REWARD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通路代碼 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 {PK,</a:t>
                      </a:r>
                      <a:r>
                        <a:rPr lang="en-US" altLang="zh-TW" sz="1000" dirty="0">
                          <a:solidFill>
                            <a:srgbClr val="FF00FF"/>
                          </a:solidFill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highlight>
                          <a:srgbClr val="FFFF00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216405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 </a:t>
                      </a:r>
                      <a:r>
                        <a:rPr lang="en-US" altLang="zh-TW" sz="1000" dirty="0"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CHAR(60) {PK,</a:t>
                      </a:r>
                      <a:r>
                        <a:rPr lang="en-US" altLang="zh-TW" sz="1000" dirty="0">
                          <a:solidFill>
                            <a:srgbClr val="FF0000"/>
                          </a:solidFill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01135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FLOAT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259573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新戶加碼回饋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FLOAT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7101584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2246082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9730B490-077A-42D8-AB0B-1AEC7BBA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77958"/>
              </p:ext>
            </p:extLst>
          </p:nvPr>
        </p:nvGraphicFramePr>
        <p:xfrm>
          <a:off x="738390" y="2571750"/>
          <a:ext cx="1643187" cy="15708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643187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CARD_NAME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 </a:t>
                      </a:r>
                      <a:r>
                        <a:rPr lang="en-US" altLang="zh-TW" sz="1000" dirty="0"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CHAR(60) {</a:t>
                      </a:r>
                      <a:r>
                        <a:rPr lang="en-US" altLang="zh-TW" sz="1000" dirty="0">
                          <a:solidFill>
                            <a:srgbClr val="FF0000"/>
                          </a:solidFill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</a:t>
                      </a:r>
                      <a:r>
                        <a:rPr lang="en-US" altLang="zh-TW" sz="1000" dirty="0"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highlight>
                          <a:srgbClr val="FFCCCC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01135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銀行代碼 </a:t>
                      </a:r>
                      <a:r>
                        <a:rPr lang="en-US" altLang="zh-TW" sz="1000" dirty="0"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 {</a:t>
                      </a:r>
                      <a:r>
                        <a:rPr lang="en-US" altLang="zh-TW" sz="1000" dirty="0">
                          <a:solidFill>
                            <a:srgbClr val="0070C0"/>
                          </a:solidFill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highlight>
                            <a:srgbClr val="FFCCCC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highlight>
                          <a:srgbClr val="FFCCCC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259573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回饋方式代碼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CHAR(30) {</a:t>
                      </a:r>
                      <a:r>
                        <a:rPr lang="en-US" altLang="zh-TW" sz="10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7101584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信用卡網址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VARCHAR(200) 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2246082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卡號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CHAR(10)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470046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信用卡評分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95184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0F257DF-08CA-4D13-9212-4CF9B61C0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487358"/>
              </p:ext>
            </p:extLst>
          </p:nvPr>
        </p:nvGraphicFramePr>
        <p:xfrm>
          <a:off x="4736009" y="2571750"/>
          <a:ext cx="1416612" cy="8976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416612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REWARD_CHANEL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通路代碼 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 {</a:t>
                      </a:r>
                      <a:r>
                        <a:rPr lang="en-US" altLang="zh-TW" sz="1000" dirty="0">
                          <a:solidFill>
                            <a:srgbClr val="FF00FF"/>
                          </a:solidFill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highlight>
                          <a:srgbClr val="FFFF00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216405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通路名稱 </a:t>
                      </a:r>
                      <a:r>
                        <a:rPr lang="en-US" altLang="zh-TW" sz="1000" dirty="0"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CHAR(50) </a:t>
                      </a:r>
                      <a:endParaRPr lang="zh-TW" altLang="en-US" sz="1000" dirty="0">
                        <a:highlight>
                          <a:srgbClr val="FFFF00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259573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95184"/>
                  </a:ext>
                </a:extLst>
              </a:tr>
            </a:tbl>
          </a:graphicData>
        </a:graphic>
      </p:graphicFrame>
      <p:grpSp>
        <p:nvGrpSpPr>
          <p:cNvPr id="24" name="群組 23">
            <a:extLst>
              <a:ext uri="{FF2B5EF4-FFF2-40B4-BE49-F238E27FC236}">
                <a16:creationId xmlns:a16="http://schemas.microsoft.com/office/drawing/2014/main" id="{89FEAB61-9BCB-4F9C-A64D-5C0B6ACC1CE9}"/>
              </a:ext>
            </a:extLst>
          </p:cNvPr>
          <p:cNvGrpSpPr/>
          <p:nvPr/>
        </p:nvGrpSpPr>
        <p:grpSpPr>
          <a:xfrm>
            <a:off x="4406419" y="2908350"/>
            <a:ext cx="324000" cy="160781"/>
            <a:chOff x="5440878" y="2235564"/>
            <a:chExt cx="324000" cy="160781"/>
          </a:xfrm>
        </p:grpSpPr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69E3E20C-1DC3-4FEC-92D9-95631C209171}"/>
                </a:ext>
              </a:extLst>
            </p:cNvPr>
            <p:cNvCxnSpPr/>
            <p:nvPr/>
          </p:nvCxnSpPr>
          <p:spPr>
            <a:xfrm>
              <a:off x="5440878" y="2312389"/>
              <a:ext cx="32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6DFCFEB9-908D-45C8-A045-7D4B56CAB4DD}"/>
                </a:ext>
              </a:extLst>
            </p:cNvPr>
            <p:cNvCxnSpPr/>
            <p:nvPr/>
          </p:nvCxnSpPr>
          <p:spPr>
            <a:xfrm>
              <a:off x="5722535" y="2259941"/>
              <a:ext cx="0" cy="10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31AEC93D-2DAA-465E-B7D8-49FBF129589F}"/>
                </a:ext>
              </a:extLst>
            </p:cNvPr>
            <p:cNvCxnSpPr/>
            <p:nvPr/>
          </p:nvCxnSpPr>
          <p:spPr>
            <a:xfrm>
              <a:off x="5674871" y="223556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BE820B4-ECF5-44E2-A112-BEC42476973F}"/>
                </a:ext>
              </a:extLst>
            </p:cNvPr>
            <p:cNvCxnSpPr/>
            <p:nvPr/>
          </p:nvCxnSpPr>
          <p:spPr>
            <a:xfrm>
              <a:off x="5535416" y="224531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29B231E-14C4-479A-8071-8BB506562FD2}"/>
                </a:ext>
              </a:extLst>
            </p:cNvPr>
            <p:cNvCxnSpPr/>
            <p:nvPr/>
          </p:nvCxnSpPr>
          <p:spPr>
            <a:xfrm flipH="1" flipV="1">
              <a:off x="5445675" y="2235564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5A7DD7C6-1BF5-4484-8AEC-72B7CEE3C9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3943" y="2317968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B6244D9-DD63-4A13-A0E1-EEC8E2DE2744}"/>
              </a:ext>
            </a:extLst>
          </p:cNvPr>
          <p:cNvGrpSpPr/>
          <p:nvPr/>
        </p:nvGrpSpPr>
        <p:grpSpPr>
          <a:xfrm flipH="1">
            <a:off x="2381577" y="2925801"/>
            <a:ext cx="301454" cy="153808"/>
            <a:chOff x="5440878" y="2235564"/>
            <a:chExt cx="324000" cy="160781"/>
          </a:xfrm>
        </p:grpSpPr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E986124A-B5E1-4015-A105-FA744F9A69FC}"/>
                </a:ext>
              </a:extLst>
            </p:cNvPr>
            <p:cNvCxnSpPr/>
            <p:nvPr/>
          </p:nvCxnSpPr>
          <p:spPr>
            <a:xfrm>
              <a:off x="5440878" y="2312389"/>
              <a:ext cx="32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30623DE4-E2B5-4302-81C0-792858706C9E}"/>
                </a:ext>
              </a:extLst>
            </p:cNvPr>
            <p:cNvCxnSpPr/>
            <p:nvPr/>
          </p:nvCxnSpPr>
          <p:spPr>
            <a:xfrm>
              <a:off x="5722535" y="2259941"/>
              <a:ext cx="0" cy="10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4DF44D22-1A74-4F3E-8A13-E220E58A6463}"/>
                </a:ext>
              </a:extLst>
            </p:cNvPr>
            <p:cNvCxnSpPr/>
            <p:nvPr/>
          </p:nvCxnSpPr>
          <p:spPr>
            <a:xfrm>
              <a:off x="5674871" y="223556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5AD6869-E743-43E1-B699-6AAD66EE5FA7}"/>
                </a:ext>
              </a:extLst>
            </p:cNvPr>
            <p:cNvCxnSpPr/>
            <p:nvPr/>
          </p:nvCxnSpPr>
          <p:spPr>
            <a:xfrm>
              <a:off x="5535416" y="224531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1DEA1CC8-6566-47F6-905F-FFE42A4DDC19}"/>
                </a:ext>
              </a:extLst>
            </p:cNvPr>
            <p:cNvCxnSpPr/>
            <p:nvPr/>
          </p:nvCxnSpPr>
          <p:spPr>
            <a:xfrm flipH="1" flipV="1">
              <a:off x="5445675" y="2235564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6F26D947-47AD-4129-93F7-83BEA559F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3943" y="2317968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321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F4D8E-1FF5-4380-AFAB-2C37A8DC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設計資料庫 </a:t>
            </a:r>
            <a:r>
              <a:rPr lang="en-US" altLang="zh-TW" dirty="0"/>
              <a:t>- </a:t>
            </a:r>
            <a:r>
              <a:rPr lang="zh-TW" altLang="en-US" dirty="0"/>
              <a:t>正規化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215E03-059C-4888-A59D-6278B774A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81D6C54-3E31-4B79-A7D0-B6BC71F48862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269240-CA87-4C4B-9AC1-DE8A006ECEC2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pic>
        <p:nvPicPr>
          <p:cNvPr id="14" name="Google Shape;130;p4">
            <a:extLst>
              <a:ext uri="{FF2B5EF4-FFF2-40B4-BE49-F238E27FC236}">
                <a16:creationId xmlns:a16="http://schemas.microsoft.com/office/drawing/2014/main" id="{99B2D42C-AB11-4967-B33A-D3593380A28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資料庫圖表 86">
            <a:extLst>
              <a:ext uri="{FF2B5EF4-FFF2-40B4-BE49-F238E27FC236}">
                <a16:creationId xmlns:a16="http://schemas.microsoft.com/office/drawing/2014/main" id="{ACC388B3-F9DC-4C45-88BE-AB7EAAB65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929671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33AC4B45-1C18-4952-B4A3-1A70AB41B22D}"/>
              </a:ext>
            </a:extLst>
          </p:cNvPr>
          <p:cNvGrpSpPr/>
          <p:nvPr/>
        </p:nvGrpSpPr>
        <p:grpSpPr>
          <a:xfrm>
            <a:off x="712800" y="1501200"/>
            <a:ext cx="6153595" cy="873690"/>
            <a:chOff x="1085928" y="2038610"/>
            <a:chExt cx="6153595" cy="873690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491590CC-5DB6-4946-A3A6-75FC3BA12BCF}"/>
                </a:ext>
              </a:extLst>
            </p:cNvPr>
            <p:cNvSpPr/>
            <p:nvPr/>
          </p:nvSpPr>
          <p:spPr>
            <a:xfrm>
              <a:off x="1085928" y="2038610"/>
              <a:ext cx="6153595" cy="8736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矩形: 圓角 4">
              <a:extLst>
                <a:ext uri="{FF2B5EF4-FFF2-40B4-BE49-F238E27FC236}">
                  <a16:creationId xmlns:a16="http://schemas.microsoft.com/office/drawing/2014/main" id="{F1F58C15-BA79-43C4-AA7B-101C1B2F5D68}"/>
                </a:ext>
              </a:extLst>
            </p:cNvPr>
            <p:cNvSpPr txBox="1"/>
            <p:nvPr/>
          </p:nvSpPr>
          <p:spPr>
            <a:xfrm>
              <a:off x="1111518" y="2064200"/>
              <a:ext cx="4991552" cy="8225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第三正規化形式</a:t>
              </a:r>
              <a:r>
                <a:rPr lang="en-US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TNF(Third-Normalized Form)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6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去除除主鍵外有相依關係的欄位</a:t>
              </a:r>
            </a:p>
          </p:txBody>
        </p:sp>
      </p:grpSp>
      <p:sp>
        <p:nvSpPr>
          <p:cNvPr id="12" name="Google Shape;92;p2">
            <a:extLst>
              <a:ext uri="{FF2B5EF4-FFF2-40B4-BE49-F238E27FC236}">
                <a16:creationId xmlns:a16="http://schemas.microsoft.com/office/drawing/2014/main" id="{5AA03D8C-2024-40B2-9A77-11D75CBB8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2758" y="2426184"/>
            <a:ext cx="6153637" cy="95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sz="1800" dirty="0"/>
              <a:t>資料中無遞移相依關係之欄位，完成正規化！</a:t>
            </a:r>
          </a:p>
        </p:txBody>
      </p:sp>
    </p:spTree>
    <p:extLst>
      <p:ext uri="{BB962C8B-B14F-4D97-AF65-F5344CB8AC3E}">
        <p14:creationId xmlns:p14="http://schemas.microsoft.com/office/powerpoint/2010/main" val="316348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F4D8E-1FF5-4380-AFAB-2C37A8DC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ER-Model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215E03-059C-4888-A59D-6278B774A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81D6C54-3E31-4B79-A7D0-B6BC71F48862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269240-CA87-4C4B-9AC1-DE8A006ECEC2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484CFE1E-A4DD-4B88-8A37-1AF7669EC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784710"/>
              </p:ext>
            </p:extLst>
          </p:nvPr>
        </p:nvGraphicFramePr>
        <p:xfrm>
          <a:off x="3820392" y="1898964"/>
          <a:ext cx="1735627" cy="20196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735627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CREDIT_CARD_REWARD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通路代碼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 {PK,</a:t>
                      </a:r>
                      <a:r>
                        <a:rPr lang="en-US" altLang="zh-TW" sz="1000" dirty="0">
                          <a:solidFill>
                            <a:srgbClr val="FF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216405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CHAR(60) {PK,</a:t>
                      </a:r>
                      <a:r>
                        <a:rPr lang="en-US" altLang="zh-TW" sz="1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01135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FLOAT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7101584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新戶加碼回饋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FLOAT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2246082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加總回饋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FLOAT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470046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回饋上限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FLOAT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013257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回饋上限說明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VARCHAR(300)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9724554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備註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VARCHAR(400)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95184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E900340-FFD7-4921-857D-A206E5BDA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67214"/>
              </p:ext>
            </p:extLst>
          </p:nvPr>
        </p:nvGraphicFramePr>
        <p:xfrm>
          <a:off x="1879529" y="1898964"/>
          <a:ext cx="1643187" cy="15708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643187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CARD_NAME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CHAR(60) {</a:t>
                      </a:r>
                      <a:r>
                        <a:rPr lang="en-US" altLang="zh-TW" sz="1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01135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銀行代碼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 {</a:t>
                      </a:r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259573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回饋方式代碼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CHAR(30) {</a:t>
                      </a:r>
                      <a:r>
                        <a:rPr lang="en-US" altLang="zh-TW" sz="10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7101584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信用卡網址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VARCHAR(200) 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2246082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卡號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CHAR(10)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470046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信用卡評分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95184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6ADF5A3-003F-4BF0-9C3E-CCE2F5A5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284"/>
              </p:ext>
            </p:extLst>
          </p:nvPr>
        </p:nvGraphicFramePr>
        <p:xfrm>
          <a:off x="5877148" y="1898964"/>
          <a:ext cx="1416612" cy="8976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416612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REWARD_CHANEL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通路代碼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 {</a:t>
                      </a:r>
                      <a:r>
                        <a:rPr lang="en-US" altLang="zh-TW" sz="1000" dirty="0">
                          <a:solidFill>
                            <a:srgbClr val="FF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216405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通路名稱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CHAR(50) 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259573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分類代碼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</a:t>
                      </a:r>
                      <a:r>
                        <a:rPr lang="en-US" altLang="zh-TW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95184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3000E39-B2D8-4157-86D0-539882C2B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20681"/>
              </p:ext>
            </p:extLst>
          </p:nvPr>
        </p:nvGraphicFramePr>
        <p:xfrm>
          <a:off x="254775" y="3155989"/>
          <a:ext cx="1416613" cy="13464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416613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BANK_INFO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銀行代碼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CHAR(20) {</a:t>
                      </a:r>
                      <a:r>
                        <a:rPr lang="en-US" altLang="zh-TW" sz="1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216405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機構名稱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CHAR(64)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01135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地址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VARCHAR(200) 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259573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電話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CHAR(16)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7101584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VARCHAR(200) 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2246082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F4573FC-715E-43CC-8F76-AD65B7A52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96923"/>
              </p:ext>
            </p:extLst>
          </p:nvPr>
        </p:nvGraphicFramePr>
        <p:xfrm>
          <a:off x="130612" y="1521454"/>
          <a:ext cx="1664938" cy="6732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664938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REWARD_TYPES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回饋方式代碼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CHAR(30) {</a:t>
                      </a:r>
                      <a:r>
                        <a:rPr lang="en-US" altLang="zh-TW" sz="10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216405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回饋方式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CHAR(60)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01135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6E076A4-CBCF-42D1-BAD2-E944DE58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102943"/>
              </p:ext>
            </p:extLst>
          </p:nvPr>
        </p:nvGraphicFramePr>
        <p:xfrm>
          <a:off x="7609299" y="1898964"/>
          <a:ext cx="1416612" cy="673200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416612">
                  <a:extLst>
                    <a:ext uri="{9D8B030D-6E8A-4147-A177-3AD203B41FA5}">
                      <a16:colId xmlns:a16="http://schemas.microsoft.com/office/drawing/2014/main" val="1277679083"/>
                    </a:ext>
                  </a:extLst>
                </a:gridCol>
              </a:tblGrid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REWARD_FIELD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773468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分類代碼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CHAR(30) {</a:t>
                      </a:r>
                      <a:r>
                        <a:rPr lang="en-US" altLang="zh-TW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216405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優惠分類名稱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CHAR(30)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011358"/>
                  </a:ext>
                </a:extLst>
              </a:tr>
            </a:tbl>
          </a:graphicData>
        </a:graphic>
      </p:graphicFrame>
      <p:pic>
        <p:nvPicPr>
          <p:cNvPr id="14" name="Google Shape;130;p4">
            <a:extLst>
              <a:ext uri="{FF2B5EF4-FFF2-40B4-BE49-F238E27FC236}">
                <a16:creationId xmlns:a16="http://schemas.microsoft.com/office/drawing/2014/main" id="{99B2D42C-AB11-4967-B33A-D3593380A28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6F3464C5-E7E7-4290-9323-25D1BAB1B5AA}"/>
              </a:ext>
            </a:extLst>
          </p:cNvPr>
          <p:cNvGrpSpPr/>
          <p:nvPr/>
        </p:nvGrpSpPr>
        <p:grpSpPr>
          <a:xfrm>
            <a:off x="5547558" y="2235564"/>
            <a:ext cx="324000" cy="160781"/>
            <a:chOff x="5440878" y="2235564"/>
            <a:chExt cx="324000" cy="160781"/>
          </a:xfrm>
        </p:grpSpPr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A45116B1-1A3B-4ABD-83A5-D374FB595C12}"/>
                </a:ext>
              </a:extLst>
            </p:cNvPr>
            <p:cNvCxnSpPr/>
            <p:nvPr/>
          </p:nvCxnSpPr>
          <p:spPr>
            <a:xfrm>
              <a:off x="5440878" y="2312389"/>
              <a:ext cx="32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0162AA5-F678-44EF-B22D-17E000D3DBF4}"/>
                </a:ext>
              </a:extLst>
            </p:cNvPr>
            <p:cNvCxnSpPr/>
            <p:nvPr/>
          </p:nvCxnSpPr>
          <p:spPr>
            <a:xfrm>
              <a:off x="5722535" y="2259941"/>
              <a:ext cx="0" cy="10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A7F2EDF1-9233-4CED-84CB-5FD3BC5A66D8}"/>
                </a:ext>
              </a:extLst>
            </p:cNvPr>
            <p:cNvCxnSpPr/>
            <p:nvPr/>
          </p:nvCxnSpPr>
          <p:spPr>
            <a:xfrm>
              <a:off x="5674871" y="223556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636432D-A5E6-42F9-A29C-F3AA29B7EBC4}"/>
                </a:ext>
              </a:extLst>
            </p:cNvPr>
            <p:cNvCxnSpPr/>
            <p:nvPr/>
          </p:nvCxnSpPr>
          <p:spPr>
            <a:xfrm>
              <a:off x="5535416" y="224531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7447D368-8F93-45DC-97C7-18A198753689}"/>
                </a:ext>
              </a:extLst>
            </p:cNvPr>
            <p:cNvCxnSpPr/>
            <p:nvPr/>
          </p:nvCxnSpPr>
          <p:spPr>
            <a:xfrm flipH="1" flipV="1">
              <a:off x="5445675" y="2235564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094FE5F-7F80-42C6-8A05-08BD29433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3943" y="2317968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5131DB5-5FB4-487E-A584-68EC043BB2CC}"/>
              </a:ext>
            </a:extLst>
          </p:cNvPr>
          <p:cNvGrpSpPr/>
          <p:nvPr/>
        </p:nvGrpSpPr>
        <p:grpSpPr>
          <a:xfrm>
            <a:off x="7288268" y="2228533"/>
            <a:ext cx="324000" cy="160781"/>
            <a:chOff x="5440878" y="2235564"/>
            <a:chExt cx="324000" cy="160781"/>
          </a:xfrm>
        </p:grpSpPr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15033CAC-770E-4F9D-AE7B-0923B7CC074B}"/>
                </a:ext>
              </a:extLst>
            </p:cNvPr>
            <p:cNvCxnSpPr/>
            <p:nvPr/>
          </p:nvCxnSpPr>
          <p:spPr>
            <a:xfrm>
              <a:off x="5440878" y="2312389"/>
              <a:ext cx="32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97DAD1B-7F31-426A-A391-9745F9288BDB}"/>
                </a:ext>
              </a:extLst>
            </p:cNvPr>
            <p:cNvCxnSpPr/>
            <p:nvPr/>
          </p:nvCxnSpPr>
          <p:spPr>
            <a:xfrm>
              <a:off x="5722535" y="2259941"/>
              <a:ext cx="0" cy="10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A0EEE72B-EB5F-4782-B64B-1724A78EB41C}"/>
                </a:ext>
              </a:extLst>
            </p:cNvPr>
            <p:cNvCxnSpPr/>
            <p:nvPr/>
          </p:nvCxnSpPr>
          <p:spPr>
            <a:xfrm>
              <a:off x="5674871" y="223556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527757A8-DFEE-4E57-B11B-30862F75A59E}"/>
                </a:ext>
              </a:extLst>
            </p:cNvPr>
            <p:cNvCxnSpPr/>
            <p:nvPr/>
          </p:nvCxnSpPr>
          <p:spPr>
            <a:xfrm>
              <a:off x="5535416" y="224531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B90948C-3674-432F-8FB7-BDB676A46AA4}"/>
                </a:ext>
              </a:extLst>
            </p:cNvPr>
            <p:cNvCxnSpPr/>
            <p:nvPr/>
          </p:nvCxnSpPr>
          <p:spPr>
            <a:xfrm flipH="1" flipV="1">
              <a:off x="5445675" y="2235564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D7B6EB8B-BAC6-43C8-A6FC-E1BA0D4A8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3943" y="2317968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DC22F75-1382-4AE3-AD3D-2EF6215F9A9F}"/>
              </a:ext>
            </a:extLst>
          </p:cNvPr>
          <p:cNvGrpSpPr/>
          <p:nvPr/>
        </p:nvGrpSpPr>
        <p:grpSpPr>
          <a:xfrm flipH="1">
            <a:off x="3522716" y="2253015"/>
            <a:ext cx="301454" cy="153808"/>
            <a:chOff x="5440878" y="2235564"/>
            <a:chExt cx="324000" cy="160781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3557151D-707C-491A-A6A7-498E3E7861D1}"/>
                </a:ext>
              </a:extLst>
            </p:cNvPr>
            <p:cNvCxnSpPr/>
            <p:nvPr/>
          </p:nvCxnSpPr>
          <p:spPr>
            <a:xfrm>
              <a:off x="5440878" y="2312389"/>
              <a:ext cx="32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F14635D-7885-4D8D-8B4C-C091720DEDD4}"/>
                </a:ext>
              </a:extLst>
            </p:cNvPr>
            <p:cNvCxnSpPr/>
            <p:nvPr/>
          </p:nvCxnSpPr>
          <p:spPr>
            <a:xfrm>
              <a:off x="5722535" y="2259941"/>
              <a:ext cx="0" cy="10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0EA99DF9-2533-471C-946B-06FE4C88D8BE}"/>
                </a:ext>
              </a:extLst>
            </p:cNvPr>
            <p:cNvCxnSpPr/>
            <p:nvPr/>
          </p:nvCxnSpPr>
          <p:spPr>
            <a:xfrm>
              <a:off x="5674871" y="223556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31AE18A-F5C8-4805-AFE5-5638B2102696}"/>
                </a:ext>
              </a:extLst>
            </p:cNvPr>
            <p:cNvCxnSpPr/>
            <p:nvPr/>
          </p:nvCxnSpPr>
          <p:spPr>
            <a:xfrm>
              <a:off x="5535416" y="2245314"/>
              <a:ext cx="0" cy="1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4F5881A7-5C42-4B14-A968-797D35CA7359}"/>
                </a:ext>
              </a:extLst>
            </p:cNvPr>
            <p:cNvCxnSpPr/>
            <p:nvPr/>
          </p:nvCxnSpPr>
          <p:spPr>
            <a:xfrm flipH="1" flipV="1">
              <a:off x="5445675" y="2235564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80B2CE68-F4A9-4876-AED0-4EE2E4307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3943" y="2317968"/>
              <a:ext cx="89741" cy="7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1A8CCC9-6D67-4357-BAA9-7D80D4169251}"/>
              </a:ext>
            </a:extLst>
          </p:cNvPr>
          <p:cNvGrpSpPr/>
          <p:nvPr/>
        </p:nvGrpSpPr>
        <p:grpSpPr>
          <a:xfrm rot="5400000" flipH="1">
            <a:off x="1147993" y="1935728"/>
            <a:ext cx="468144" cy="991575"/>
            <a:chOff x="780145" y="2237083"/>
            <a:chExt cx="468144" cy="991575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1909ABFF-E9EA-46D9-9E37-57FFF44081B1}"/>
                </a:ext>
              </a:extLst>
            </p:cNvPr>
            <p:cNvGrpSpPr/>
            <p:nvPr/>
          </p:nvGrpSpPr>
          <p:grpSpPr>
            <a:xfrm>
              <a:off x="780145" y="2237083"/>
              <a:ext cx="468144" cy="991575"/>
              <a:chOff x="780145" y="2237083"/>
              <a:chExt cx="468144" cy="991575"/>
            </a:xfrm>
          </p:grpSpPr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34593B89-0E39-4C38-A06F-BCA237A220E5}"/>
                  </a:ext>
                </a:extLst>
              </p:cNvPr>
              <p:cNvGrpSpPr/>
              <p:nvPr/>
            </p:nvGrpSpPr>
            <p:grpSpPr>
              <a:xfrm>
                <a:off x="868034" y="2237083"/>
                <a:ext cx="380255" cy="991575"/>
                <a:chOff x="868034" y="2237083"/>
                <a:chExt cx="380255" cy="991575"/>
              </a:xfrm>
            </p:grpSpPr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4B6CEA2E-A0E4-40C3-9250-5499B79E2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58408" y="2967299"/>
                  <a:ext cx="0" cy="37976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群組 56">
                  <a:extLst>
                    <a:ext uri="{FF2B5EF4-FFF2-40B4-BE49-F238E27FC236}">
                      <a16:creationId xmlns:a16="http://schemas.microsoft.com/office/drawing/2014/main" id="{82C03987-6B22-4D72-B7C2-EA1D557D4BD4}"/>
                    </a:ext>
                  </a:extLst>
                </p:cNvPr>
                <p:cNvGrpSpPr/>
                <p:nvPr/>
              </p:nvGrpSpPr>
              <p:grpSpPr>
                <a:xfrm>
                  <a:off x="1143277" y="3084658"/>
                  <a:ext cx="43206" cy="144000"/>
                  <a:chOff x="1143277" y="3084658"/>
                  <a:chExt cx="43206" cy="144000"/>
                </a:xfrm>
              </p:grpSpPr>
              <p:cxnSp>
                <p:nvCxnSpPr>
                  <p:cNvPr id="45" name="直線接點 44">
                    <a:extLst>
                      <a:ext uri="{FF2B5EF4-FFF2-40B4-BE49-F238E27FC236}">
                        <a16:creationId xmlns:a16="http://schemas.microsoft.com/office/drawing/2014/main" id="{B3FB2FE1-431C-4173-81CF-7443BBDC38CF}"/>
                      </a:ext>
                    </a:extLst>
                  </p:cNvPr>
                  <p:cNvCxnSpPr/>
                  <p:nvPr/>
                </p:nvCxnSpPr>
                <p:spPr>
                  <a:xfrm>
                    <a:off x="1186483" y="3103186"/>
                    <a:ext cx="0" cy="10800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線接點 45">
                    <a:extLst>
                      <a:ext uri="{FF2B5EF4-FFF2-40B4-BE49-F238E27FC236}">
                        <a16:creationId xmlns:a16="http://schemas.microsoft.com/office/drawing/2014/main" id="{0FABC3AB-8BED-4EE8-ABAE-CD066C3FF763}"/>
                      </a:ext>
                    </a:extLst>
                  </p:cNvPr>
                  <p:cNvCxnSpPr/>
                  <p:nvPr/>
                </p:nvCxnSpPr>
                <p:spPr>
                  <a:xfrm>
                    <a:off x="1143277" y="3084658"/>
                    <a:ext cx="0" cy="14400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75A9D8C8-B70A-4494-A4B5-2550FEACD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08414" y="2696703"/>
                  <a:ext cx="919242" cy="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CD9DD56D-7E11-4208-A1D7-5ED5072B7318}"/>
                  </a:ext>
                </a:extLst>
              </p:cNvPr>
              <p:cNvGrpSpPr/>
              <p:nvPr/>
            </p:nvGrpSpPr>
            <p:grpSpPr>
              <a:xfrm>
                <a:off x="780145" y="2248059"/>
                <a:ext cx="149380" cy="90465"/>
                <a:chOff x="705815" y="2392961"/>
                <a:chExt cx="149380" cy="90465"/>
              </a:xfrm>
            </p:grpSpPr>
            <p:cxnSp>
              <p:nvCxnSpPr>
                <p:cNvPr id="48" name="直線接點 47">
                  <a:extLst>
                    <a:ext uri="{FF2B5EF4-FFF2-40B4-BE49-F238E27FC236}">
                      <a16:creationId xmlns:a16="http://schemas.microsoft.com/office/drawing/2014/main" id="{83D25B79-925B-44F5-9133-F7BEE17D6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71136" y="2399367"/>
                  <a:ext cx="89741" cy="78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FBF44C7-E226-4719-AE78-C92100928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700133" y="2398643"/>
                  <a:ext cx="89741" cy="78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0B6BF9AE-5C37-4748-8792-4344FA048686}"/>
                </a:ext>
              </a:extLst>
            </p:cNvPr>
            <p:cNvCxnSpPr>
              <a:cxnSpLocks/>
            </p:cNvCxnSpPr>
            <p:nvPr/>
          </p:nvCxnSpPr>
          <p:spPr>
            <a:xfrm>
              <a:off x="784656" y="2330448"/>
              <a:ext cx="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CDD0AE5A-CC3D-4D79-B1D7-A9093634A2AD}"/>
              </a:ext>
            </a:extLst>
          </p:cNvPr>
          <p:cNvGrpSpPr/>
          <p:nvPr/>
        </p:nvGrpSpPr>
        <p:grpSpPr>
          <a:xfrm rot="16200000" flipH="1" flipV="1">
            <a:off x="1156024" y="2425060"/>
            <a:ext cx="456290" cy="990720"/>
            <a:chOff x="784379" y="2288734"/>
            <a:chExt cx="456290" cy="990720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0A689518-0510-42C8-A32C-32AC718DFDBE}"/>
                </a:ext>
              </a:extLst>
            </p:cNvPr>
            <p:cNvGrpSpPr/>
            <p:nvPr/>
          </p:nvGrpSpPr>
          <p:grpSpPr>
            <a:xfrm>
              <a:off x="784379" y="2288734"/>
              <a:ext cx="456290" cy="990720"/>
              <a:chOff x="784379" y="2288734"/>
              <a:chExt cx="456290" cy="990720"/>
            </a:xfrm>
          </p:grpSpPr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70AEAC31-AC2E-4724-B442-D48863DD3134}"/>
                  </a:ext>
                </a:extLst>
              </p:cNvPr>
              <p:cNvGrpSpPr/>
              <p:nvPr/>
            </p:nvGrpSpPr>
            <p:grpSpPr>
              <a:xfrm>
                <a:off x="860907" y="2288734"/>
                <a:ext cx="379762" cy="990720"/>
                <a:chOff x="860907" y="2288734"/>
                <a:chExt cx="379762" cy="990720"/>
              </a:xfrm>
            </p:grpSpPr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id="{7E81D7E2-AAE4-4A8F-B88A-26EE61651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50788" y="3018095"/>
                  <a:ext cx="0" cy="37976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" name="群組 80">
                  <a:extLst>
                    <a:ext uri="{FF2B5EF4-FFF2-40B4-BE49-F238E27FC236}">
                      <a16:creationId xmlns:a16="http://schemas.microsoft.com/office/drawing/2014/main" id="{941FC266-304A-4E9C-B8E3-796F1FEC7889}"/>
                    </a:ext>
                  </a:extLst>
                </p:cNvPr>
                <p:cNvGrpSpPr/>
                <p:nvPr/>
              </p:nvGrpSpPr>
              <p:grpSpPr>
                <a:xfrm>
                  <a:off x="1143277" y="3135454"/>
                  <a:ext cx="43206" cy="144000"/>
                  <a:chOff x="1143277" y="3135454"/>
                  <a:chExt cx="43206" cy="144000"/>
                </a:xfrm>
              </p:grpSpPr>
              <p:cxnSp>
                <p:nvCxnSpPr>
                  <p:cNvPr id="83" name="直線接點 82">
                    <a:extLst>
                      <a:ext uri="{FF2B5EF4-FFF2-40B4-BE49-F238E27FC236}">
                        <a16:creationId xmlns:a16="http://schemas.microsoft.com/office/drawing/2014/main" id="{E8595129-D86C-46EC-B1A1-1062D62B7983}"/>
                      </a:ext>
                    </a:extLst>
                  </p:cNvPr>
                  <p:cNvCxnSpPr/>
                  <p:nvPr/>
                </p:nvCxnSpPr>
                <p:spPr>
                  <a:xfrm>
                    <a:off x="1186483" y="3153976"/>
                    <a:ext cx="0" cy="10800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線接點 83">
                    <a:extLst>
                      <a:ext uri="{FF2B5EF4-FFF2-40B4-BE49-F238E27FC236}">
                        <a16:creationId xmlns:a16="http://schemas.microsoft.com/office/drawing/2014/main" id="{036720FE-2F4F-431E-8662-E7D20C791CF7}"/>
                      </a:ext>
                    </a:extLst>
                  </p:cNvPr>
                  <p:cNvCxnSpPr/>
                  <p:nvPr/>
                </p:nvCxnSpPr>
                <p:spPr>
                  <a:xfrm>
                    <a:off x="1143277" y="3135454"/>
                    <a:ext cx="0" cy="14400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2222B577-7406-4B3D-AB43-05E5E4AAC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08414" y="2748354"/>
                  <a:ext cx="919242" cy="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579DDE91-25AF-4BE6-949D-3E3CAE2F2558}"/>
                  </a:ext>
                </a:extLst>
              </p:cNvPr>
              <p:cNvGrpSpPr/>
              <p:nvPr/>
            </p:nvGrpSpPr>
            <p:grpSpPr>
              <a:xfrm>
                <a:off x="784379" y="2298849"/>
                <a:ext cx="145146" cy="90465"/>
                <a:chOff x="710049" y="2443751"/>
                <a:chExt cx="145146" cy="90465"/>
              </a:xfrm>
            </p:grpSpPr>
            <p:cxnSp>
              <p:nvCxnSpPr>
                <p:cNvPr id="78" name="直線接點 77">
                  <a:extLst>
                    <a:ext uri="{FF2B5EF4-FFF2-40B4-BE49-F238E27FC236}">
                      <a16:creationId xmlns:a16="http://schemas.microsoft.com/office/drawing/2014/main" id="{B756D558-A8D9-4E30-B143-C1E6EE47FA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71136" y="2450157"/>
                  <a:ext cx="89741" cy="78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接點 78">
                  <a:extLst>
                    <a:ext uri="{FF2B5EF4-FFF2-40B4-BE49-F238E27FC236}">
                      <a16:creationId xmlns:a16="http://schemas.microsoft.com/office/drawing/2014/main" id="{B3BA9EF3-C8DE-4763-AB2C-841988871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704367" y="2449433"/>
                  <a:ext cx="89741" cy="78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B4AB8D84-103D-4AA0-92C5-487BD9EA0618}"/>
                </a:ext>
              </a:extLst>
            </p:cNvPr>
            <p:cNvCxnSpPr>
              <a:cxnSpLocks/>
            </p:cNvCxnSpPr>
            <p:nvPr/>
          </p:nvCxnSpPr>
          <p:spPr>
            <a:xfrm>
              <a:off x="784656" y="2381238"/>
              <a:ext cx="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7" name="資料庫圖表 86">
            <a:extLst>
              <a:ext uri="{FF2B5EF4-FFF2-40B4-BE49-F238E27FC236}">
                <a16:creationId xmlns:a16="http://schemas.microsoft.com/office/drawing/2014/main" id="{ACC388B3-F9DC-4C45-88BE-AB7EAAB65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273108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3756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;p4">
            <a:extLst>
              <a:ext uri="{FF2B5EF4-FFF2-40B4-BE49-F238E27FC236}">
                <a16:creationId xmlns:a16="http://schemas.microsoft.com/office/drawing/2014/main" id="{59DCF364-9EBE-64E7-ECC5-E8DA75DB852C}"/>
              </a:ext>
            </a:extLst>
          </p:cNvPr>
          <p:cNvSpPr/>
          <p:nvPr/>
        </p:nvSpPr>
        <p:spPr>
          <a:xfrm>
            <a:off x="7195005" y="1649791"/>
            <a:ext cx="1487400" cy="2202049"/>
          </a:xfrm>
          <a:prstGeom prst="roundRect">
            <a:avLst>
              <a:gd name="adj" fmla="val 16667"/>
            </a:avLst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資料爬取與清洗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9138B1-ED5A-476E-423F-94491226FC4A}"/>
              </a:ext>
            </a:extLst>
          </p:cNvPr>
          <p:cNvGrpSpPr/>
          <p:nvPr/>
        </p:nvGrpSpPr>
        <p:grpSpPr>
          <a:xfrm>
            <a:off x="7834973" y="209749"/>
            <a:ext cx="1053453" cy="1447271"/>
            <a:chOff x="7834973" y="263225"/>
            <a:chExt cx="1053453" cy="144727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1BE0A1-14C3-F074-61F3-11564AF80045}"/>
                </a:ext>
              </a:extLst>
            </p:cNvPr>
            <p:cNvSpPr txBox="1"/>
            <p:nvPr/>
          </p:nvSpPr>
          <p:spPr>
            <a:xfrm>
              <a:off x="7834973" y="1402719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黃榆婷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097B070-2EB2-65C9-B202-08C3BB377AAC}"/>
                </a:ext>
              </a:extLst>
            </p:cNvPr>
            <p:cNvSpPr/>
            <p:nvPr/>
          </p:nvSpPr>
          <p:spPr>
            <a:xfrm>
              <a:off x="7834973" y="263225"/>
              <a:ext cx="1053453" cy="105345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0325"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6E7103C5-E469-1D08-72CC-4A507A7C5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302" y="3459117"/>
            <a:ext cx="1419748" cy="50732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AD60349-4CD4-CA66-FF55-4348885A5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9" y="2290927"/>
            <a:ext cx="708919" cy="70891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66FEF12-D566-863F-E9FA-8AA9F02E8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15" y="3026289"/>
            <a:ext cx="1404431" cy="56893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2009FDE-2935-7CDB-E88B-BB9E40C9C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212" y="2425005"/>
            <a:ext cx="1342438" cy="601091"/>
          </a:xfrm>
          <a:prstGeom prst="rect">
            <a:avLst/>
          </a:prstGeom>
        </p:spPr>
      </p:pic>
      <p:sp>
        <p:nvSpPr>
          <p:cNvPr id="22" name="Google Shape;129;p4">
            <a:extLst>
              <a:ext uri="{FF2B5EF4-FFF2-40B4-BE49-F238E27FC236}">
                <a16:creationId xmlns:a16="http://schemas.microsoft.com/office/drawing/2014/main" id="{15CC6801-9D98-1A15-3C81-73E65E1FED15}"/>
              </a:ext>
            </a:extLst>
          </p:cNvPr>
          <p:cNvSpPr/>
          <p:nvPr/>
        </p:nvSpPr>
        <p:spPr>
          <a:xfrm>
            <a:off x="1661497" y="1548761"/>
            <a:ext cx="2058095" cy="2566039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9;p4">
            <a:extLst>
              <a:ext uri="{FF2B5EF4-FFF2-40B4-BE49-F238E27FC236}">
                <a16:creationId xmlns:a16="http://schemas.microsoft.com/office/drawing/2014/main" id="{4C13754A-7988-4EA7-4D9A-8CCAEA86C730}"/>
              </a:ext>
            </a:extLst>
          </p:cNvPr>
          <p:cNvSpPr/>
          <p:nvPr/>
        </p:nvSpPr>
        <p:spPr>
          <a:xfrm>
            <a:off x="4498552" y="1532926"/>
            <a:ext cx="2058095" cy="2566039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140;p4">
            <a:extLst>
              <a:ext uri="{FF2B5EF4-FFF2-40B4-BE49-F238E27FC236}">
                <a16:creationId xmlns:a16="http://schemas.microsoft.com/office/drawing/2014/main" id="{0D16FF12-68D1-A1CB-F83D-3F4B07F5DE84}"/>
              </a:ext>
            </a:extLst>
          </p:cNvPr>
          <p:cNvCxnSpPr>
            <a:cxnSpLocks/>
          </p:cNvCxnSpPr>
          <p:nvPr/>
        </p:nvCxnSpPr>
        <p:spPr>
          <a:xfrm>
            <a:off x="1123226" y="2727918"/>
            <a:ext cx="449184" cy="0"/>
          </a:xfrm>
          <a:prstGeom prst="straightConnector1">
            <a:avLst/>
          </a:prstGeom>
          <a:noFill/>
          <a:ln w="76200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140;p4">
            <a:extLst>
              <a:ext uri="{FF2B5EF4-FFF2-40B4-BE49-F238E27FC236}">
                <a16:creationId xmlns:a16="http://schemas.microsoft.com/office/drawing/2014/main" id="{6F3C3D66-665B-CC39-2BB8-E93289954CC8}"/>
              </a:ext>
            </a:extLst>
          </p:cNvPr>
          <p:cNvCxnSpPr>
            <a:cxnSpLocks/>
          </p:cNvCxnSpPr>
          <p:nvPr/>
        </p:nvCxnSpPr>
        <p:spPr>
          <a:xfrm>
            <a:off x="3910337" y="2727918"/>
            <a:ext cx="449184" cy="0"/>
          </a:xfrm>
          <a:prstGeom prst="straightConnector1">
            <a:avLst/>
          </a:prstGeom>
          <a:noFill/>
          <a:ln w="76200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140;p4">
            <a:extLst>
              <a:ext uri="{FF2B5EF4-FFF2-40B4-BE49-F238E27FC236}">
                <a16:creationId xmlns:a16="http://schemas.microsoft.com/office/drawing/2014/main" id="{32216F3E-9560-3FF2-DE25-BAC7DBC182D9}"/>
              </a:ext>
            </a:extLst>
          </p:cNvPr>
          <p:cNvCxnSpPr>
            <a:cxnSpLocks/>
          </p:cNvCxnSpPr>
          <p:nvPr/>
        </p:nvCxnSpPr>
        <p:spPr>
          <a:xfrm>
            <a:off x="6696360" y="2725551"/>
            <a:ext cx="449184" cy="0"/>
          </a:xfrm>
          <a:prstGeom prst="straightConnector1">
            <a:avLst/>
          </a:prstGeom>
          <a:noFill/>
          <a:ln w="76200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EBB8A09E-7C65-35DF-B392-444AE5FA27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268" t="10094" r="9035" b="15781"/>
          <a:stretch/>
        </p:blipFill>
        <p:spPr>
          <a:xfrm>
            <a:off x="2128506" y="2363508"/>
            <a:ext cx="1134355" cy="729377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84677C7D-EE71-EFA5-BA5A-C9A79333820A}"/>
              </a:ext>
            </a:extLst>
          </p:cNvPr>
          <p:cNvSpPr txBox="1"/>
          <p:nvPr/>
        </p:nvSpPr>
        <p:spPr>
          <a:xfrm>
            <a:off x="2011210" y="1730065"/>
            <a:ext cx="148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資料爬取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56A8746-DB4C-D141-DF4B-800FA083B873}"/>
              </a:ext>
            </a:extLst>
          </p:cNvPr>
          <p:cNvSpPr txBox="1"/>
          <p:nvPr/>
        </p:nvSpPr>
        <p:spPr>
          <a:xfrm>
            <a:off x="4809976" y="1727471"/>
            <a:ext cx="148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CF9F07C-222D-08EF-CD10-AE6820AA3F2D}"/>
              </a:ext>
            </a:extLst>
          </p:cNvPr>
          <p:cNvSpPr txBox="1"/>
          <p:nvPr/>
        </p:nvSpPr>
        <p:spPr>
          <a:xfrm>
            <a:off x="4670945" y="3547294"/>
            <a:ext cx="188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Regex Patterns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D466EB9-0217-C8E0-7277-0B915D4A451B}"/>
              </a:ext>
            </a:extLst>
          </p:cNvPr>
          <p:cNvSpPr txBox="1"/>
          <p:nvPr/>
        </p:nvSpPr>
        <p:spPr>
          <a:xfrm>
            <a:off x="2082584" y="3126091"/>
            <a:ext cx="124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800" dirty="0"/>
              <a:t>Requests</a:t>
            </a:r>
          </a:p>
        </p:txBody>
      </p:sp>
      <p:pic>
        <p:nvPicPr>
          <p:cNvPr id="3" name="Google Shape;133;p4">
            <a:extLst>
              <a:ext uri="{FF2B5EF4-FFF2-40B4-BE49-F238E27FC236}">
                <a16:creationId xmlns:a16="http://schemas.microsoft.com/office/drawing/2014/main" id="{0BE4CEE4-84FC-4516-222A-79EDBEDD2C9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7016" y="1891799"/>
            <a:ext cx="1343377" cy="75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0;p4">
            <a:extLst>
              <a:ext uri="{FF2B5EF4-FFF2-40B4-BE49-F238E27FC236}">
                <a16:creationId xmlns:a16="http://schemas.microsoft.com/office/drawing/2014/main" id="{B7797029-BAAD-4668-BD46-16F4FECEA182}"/>
              </a:ext>
            </a:extLst>
          </p:cNvPr>
          <p:cNvPicPr preferRelativeResize="0"/>
          <p:nvPr/>
        </p:nvPicPr>
        <p:blipFill rotWithShape="1">
          <a:blip r:embed="rId10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" name="資料庫圖表 36">
            <a:extLst>
              <a:ext uri="{FF2B5EF4-FFF2-40B4-BE49-F238E27FC236}">
                <a16:creationId xmlns:a16="http://schemas.microsoft.com/office/drawing/2014/main" id="{9B8816D8-7CE5-4145-AF35-59FD56470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840634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7" name="Google Shape;130;p4">
            <a:extLst>
              <a:ext uri="{FF2B5EF4-FFF2-40B4-BE49-F238E27FC236}">
                <a16:creationId xmlns:a16="http://schemas.microsoft.com/office/drawing/2014/main" id="{0B8D0EE7-EB00-F067-D055-CD8005ABFBE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60526" y="2847294"/>
            <a:ext cx="756356" cy="756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75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2</a:t>
            </a:fld>
            <a:endParaRPr dirty="0"/>
          </a:p>
        </p:txBody>
      </p:sp>
      <p:grpSp>
        <p:nvGrpSpPr>
          <p:cNvPr id="110" name="Google Shape;110;p3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11" name="Google Shape;111;p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EAD2A33-CC7E-4427-B75F-FCE00E9ED35A}"/>
              </a:ext>
            </a:extLst>
          </p:cNvPr>
          <p:cNvGrpSpPr/>
          <p:nvPr/>
        </p:nvGrpSpPr>
        <p:grpSpPr>
          <a:xfrm>
            <a:off x="369238" y="1529714"/>
            <a:ext cx="2404110" cy="796290"/>
            <a:chOff x="3489960" y="1775460"/>
            <a:chExt cx="2404110" cy="796290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4DD60E37-9A10-485D-9AE6-50E4D861C4BA}"/>
                </a:ext>
              </a:extLst>
            </p:cNvPr>
            <p:cNvSpPr/>
            <p:nvPr/>
          </p:nvSpPr>
          <p:spPr>
            <a:xfrm>
              <a:off x="3489960" y="1775460"/>
              <a:ext cx="796290" cy="7962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01</a:t>
              </a:r>
              <a:endParaRPr lang="zh-TW" altLang="en-US" b="1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33778562-9E53-4195-8E83-B13DAF7648B6}"/>
                </a:ext>
              </a:extLst>
            </p:cNvPr>
            <p:cNvSpPr txBox="1"/>
            <p:nvPr/>
          </p:nvSpPr>
          <p:spPr>
            <a:xfrm>
              <a:off x="4286250" y="1942772"/>
              <a:ext cx="1607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專題發想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CC0E35E-1268-4A43-A3C6-2C510C19E0B2}"/>
              </a:ext>
            </a:extLst>
          </p:cNvPr>
          <p:cNvGrpSpPr/>
          <p:nvPr/>
        </p:nvGrpSpPr>
        <p:grpSpPr>
          <a:xfrm>
            <a:off x="767383" y="2357008"/>
            <a:ext cx="2404110" cy="796290"/>
            <a:chOff x="3489960" y="1775460"/>
            <a:chExt cx="2404110" cy="796290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462F9541-916A-434E-A21F-837F2ABDC599}"/>
                </a:ext>
              </a:extLst>
            </p:cNvPr>
            <p:cNvSpPr/>
            <p:nvPr/>
          </p:nvSpPr>
          <p:spPr>
            <a:xfrm>
              <a:off x="3489960" y="1775460"/>
              <a:ext cx="796290" cy="79629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02</a:t>
              </a:r>
              <a:endParaRPr lang="zh-TW" altLang="en-US" b="1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4C02751-08C8-48D6-AEAA-484B30222AA6}"/>
                </a:ext>
              </a:extLst>
            </p:cNvPr>
            <p:cNvSpPr txBox="1"/>
            <p:nvPr/>
          </p:nvSpPr>
          <p:spPr>
            <a:xfrm>
              <a:off x="4286250" y="1942772"/>
              <a:ext cx="1607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專題概念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EDA659D-111F-4344-82FD-76FE1268369C}"/>
              </a:ext>
            </a:extLst>
          </p:cNvPr>
          <p:cNvGrpSpPr/>
          <p:nvPr/>
        </p:nvGrpSpPr>
        <p:grpSpPr>
          <a:xfrm>
            <a:off x="904975" y="3257540"/>
            <a:ext cx="2404110" cy="796290"/>
            <a:chOff x="3489960" y="1775460"/>
            <a:chExt cx="2404110" cy="796290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7B603F0A-9102-4E87-B3B2-5805C62A02DB}"/>
                </a:ext>
              </a:extLst>
            </p:cNvPr>
            <p:cNvSpPr/>
            <p:nvPr/>
          </p:nvSpPr>
          <p:spPr>
            <a:xfrm>
              <a:off x="3489960" y="1775460"/>
              <a:ext cx="796290" cy="796290"/>
            </a:xfrm>
            <a:prstGeom prst="ellipse">
              <a:avLst/>
            </a:prstGeom>
            <a:solidFill>
              <a:schemeClr val="accent4">
                <a:lumMod val="2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03</a:t>
              </a:r>
              <a:endParaRPr lang="zh-TW" altLang="en-US" b="1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E0FCA39-EAF0-4E32-858C-4745E4AB39C4}"/>
                </a:ext>
              </a:extLst>
            </p:cNvPr>
            <p:cNvSpPr txBox="1"/>
            <p:nvPr/>
          </p:nvSpPr>
          <p:spPr>
            <a:xfrm>
              <a:off x="4286250" y="1942772"/>
              <a:ext cx="1607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資料工程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13EB9DE-35A9-4FA3-8061-EE9D2118C2BB}"/>
              </a:ext>
            </a:extLst>
          </p:cNvPr>
          <p:cNvGrpSpPr/>
          <p:nvPr/>
        </p:nvGrpSpPr>
        <p:grpSpPr>
          <a:xfrm>
            <a:off x="621488" y="4158072"/>
            <a:ext cx="2404110" cy="796290"/>
            <a:chOff x="3489960" y="1775460"/>
            <a:chExt cx="2404110" cy="796290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93A910ED-3208-41A6-AC84-F85D2B492031}"/>
                </a:ext>
              </a:extLst>
            </p:cNvPr>
            <p:cNvSpPr/>
            <p:nvPr/>
          </p:nvSpPr>
          <p:spPr>
            <a:xfrm>
              <a:off x="3489960" y="1775460"/>
              <a:ext cx="796290" cy="79629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04</a:t>
              </a:r>
              <a:endParaRPr lang="zh-TW" altLang="en-US" b="1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81DF495-2B95-4A5F-B161-C3FF7B5C72A1}"/>
                </a:ext>
              </a:extLst>
            </p:cNvPr>
            <p:cNvSpPr txBox="1"/>
            <p:nvPr/>
          </p:nvSpPr>
          <p:spPr>
            <a:xfrm>
              <a:off x="4286250" y="1942772"/>
              <a:ext cx="1607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影像辨識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44E0EAC-A44F-4775-B710-8BE79E2EE4E5}"/>
              </a:ext>
            </a:extLst>
          </p:cNvPr>
          <p:cNvGrpSpPr/>
          <p:nvPr/>
        </p:nvGrpSpPr>
        <p:grpSpPr>
          <a:xfrm>
            <a:off x="4217770" y="1525148"/>
            <a:ext cx="2404110" cy="796290"/>
            <a:chOff x="3489960" y="1775460"/>
            <a:chExt cx="2404110" cy="796290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49E05A69-1E21-46B0-9C89-CDDEFF9DB827}"/>
                </a:ext>
              </a:extLst>
            </p:cNvPr>
            <p:cNvSpPr/>
            <p:nvPr/>
          </p:nvSpPr>
          <p:spPr>
            <a:xfrm>
              <a:off x="3489960" y="1775460"/>
              <a:ext cx="796290" cy="796290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05</a:t>
              </a:r>
              <a:endParaRPr lang="zh-TW" altLang="en-US" b="1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69BE8C7-B7FA-4AC3-8951-4D3F20FCB948}"/>
                </a:ext>
              </a:extLst>
            </p:cNvPr>
            <p:cNvSpPr txBox="1"/>
            <p:nvPr/>
          </p:nvSpPr>
          <p:spPr>
            <a:xfrm>
              <a:off x="4286250" y="1942772"/>
              <a:ext cx="1607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推薦系統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747AC04-AB32-4721-AF06-F4FDA403E67D}"/>
              </a:ext>
            </a:extLst>
          </p:cNvPr>
          <p:cNvGrpSpPr/>
          <p:nvPr/>
        </p:nvGrpSpPr>
        <p:grpSpPr>
          <a:xfrm>
            <a:off x="4572000" y="2357007"/>
            <a:ext cx="2404110" cy="796290"/>
            <a:chOff x="3489960" y="1775460"/>
            <a:chExt cx="2404110" cy="796290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FEDBF26D-A661-4CF9-9EEB-890B1ADB7998}"/>
                </a:ext>
              </a:extLst>
            </p:cNvPr>
            <p:cNvSpPr/>
            <p:nvPr/>
          </p:nvSpPr>
          <p:spPr>
            <a:xfrm>
              <a:off x="3489960" y="1775460"/>
              <a:ext cx="796290" cy="796290"/>
            </a:xfrm>
            <a:prstGeom prst="ellipse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06</a:t>
              </a:r>
              <a:endParaRPr lang="zh-TW" altLang="en-US" b="1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C6BB92CE-88FB-4FC3-8138-B23E271109F1}"/>
                </a:ext>
              </a:extLst>
            </p:cNvPr>
            <p:cNvSpPr txBox="1"/>
            <p:nvPr/>
          </p:nvSpPr>
          <p:spPr>
            <a:xfrm>
              <a:off x="4286250" y="1942772"/>
              <a:ext cx="1607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 Bot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46A0570-6EDB-4EEF-8A1A-1DAA8A103C0F}"/>
              </a:ext>
            </a:extLst>
          </p:cNvPr>
          <p:cNvGrpSpPr/>
          <p:nvPr/>
        </p:nvGrpSpPr>
        <p:grpSpPr>
          <a:xfrm>
            <a:off x="4732120" y="3257539"/>
            <a:ext cx="2317891" cy="796290"/>
            <a:chOff x="3489960" y="1775460"/>
            <a:chExt cx="2317891" cy="796290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3608FC6D-E9E0-4CC0-884C-BF5A8E55AA5C}"/>
                </a:ext>
              </a:extLst>
            </p:cNvPr>
            <p:cNvSpPr/>
            <p:nvPr/>
          </p:nvSpPr>
          <p:spPr>
            <a:xfrm>
              <a:off x="3489960" y="1775460"/>
              <a:ext cx="796290" cy="796290"/>
            </a:xfrm>
            <a:prstGeom prst="ellipse">
              <a:avLst/>
            </a:prstGeom>
            <a:solidFill>
              <a:srgbClr val="3333CC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07</a:t>
              </a:r>
              <a:endParaRPr lang="zh-TW" altLang="en-US" b="1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5638071-928E-4CB3-8A6A-741BF5A24FDB}"/>
                </a:ext>
              </a:extLst>
            </p:cNvPr>
            <p:cNvSpPr txBox="1"/>
            <p:nvPr/>
          </p:nvSpPr>
          <p:spPr>
            <a:xfrm>
              <a:off x="4200031" y="1942772"/>
              <a:ext cx="1607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雲端建置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ECCAC11B-138D-4DEC-8E82-963CD9B1E2DA}"/>
              </a:ext>
            </a:extLst>
          </p:cNvPr>
          <p:cNvGrpSpPr/>
          <p:nvPr/>
        </p:nvGrpSpPr>
        <p:grpSpPr>
          <a:xfrm>
            <a:off x="4509235" y="4158071"/>
            <a:ext cx="2404110" cy="796290"/>
            <a:chOff x="3489960" y="1775460"/>
            <a:chExt cx="2404110" cy="796290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EEEAD62-95F2-4A04-9F4C-74C20F625405}"/>
                </a:ext>
              </a:extLst>
            </p:cNvPr>
            <p:cNvSpPr/>
            <p:nvPr/>
          </p:nvSpPr>
          <p:spPr>
            <a:xfrm>
              <a:off x="3489960" y="1775460"/>
              <a:ext cx="796290" cy="796290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08</a:t>
              </a:r>
              <a:endParaRPr lang="zh-TW" altLang="en-US" b="1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541267F0-CE01-4678-9B78-669E86D54EE5}"/>
                </a:ext>
              </a:extLst>
            </p:cNvPr>
            <p:cNvSpPr txBox="1"/>
            <p:nvPr/>
          </p:nvSpPr>
          <p:spPr>
            <a:xfrm>
              <a:off x="4286250" y="1942772"/>
              <a:ext cx="1607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結語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;p4">
            <a:extLst>
              <a:ext uri="{FF2B5EF4-FFF2-40B4-BE49-F238E27FC236}">
                <a16:creationId xmlns:a16="http://schemas.microsoft.com/office/drawing/2014/main" id="{59DCF364-9EBE-64E7-ECC5-E8DA75DB852C}"/>
              </a:ext>
            </a:extLst>
          </p:cNvPr>
          <p:cNvSpPr/>
          <p:nvPr/>
        </p:nvSpPr>
        <p:spPr>
          <a:xfrm>
            <a:off x="7195005" y="1649791"/>
            <a:ext cx="1487400" cy="2202049"/>
          </a:xfrm>
          <a:prstGeom prst="roundRect">
            <a:avLst>
              <a:gd name="adj" fmla="val 16667"/>
            </a:avLst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資料爬取與清洗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9138B1-ED5A-476E-423F-94491226FC4A}"/>
              </a:ext>
            </a:extLst>
          </p:cNvPr>
          <p:cNvGrpSpPr/>
          <p:nvPr/>
        </p:nvGrpSpPr>
        <p:grpSpPr>
          <a:xfrm>
            <a:off x="7834973" y="209749"/>
            <a:ext cx="1053453" cy="1447271"/>
            <a:chOff x="7834973" y="263225"/>
            <a:chExt cx="1053453" cy="144727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1BE0A1-14C3-F074-61F3-11564AF80045}"/>
                </a:ext>
              </a:extLst>
            </p:cNvPr>
            <p:cNvSpPr txBox="1"/>
            <p:nvPr/>
          </p:nvSpPr>
          <p:spPr>
            <a:xfrm>
              <a:off x="7834973" y="1402719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黃榆婷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097B070-2EB2-65C9-B202-08C3BB377AAC}"/>
                </a:ext>
              </a:extLst>
            </p:cNvPr>
            <p:cNvSpPr/>
            <p:nvPr/>
          </p:nvSpPr>
          <p:spPr>
            <a:xfrm>
              <a:off x="7834973" y="263225"/>
              <a:ext cx="1053453" cy="105345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0325"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3" name="Google Shape;133;p4">
            <a:extLst>
              <a:ext uri="{FF2B5EF4-FFF2-40B4-BE49-F238E27FC236}">
                <a16:creationId xmlns:a16="http://schemas.microsoft.com/office/drawing/2014/main" id="{0BE4CEE4-84FC-4516-222A-79EDBEDD2C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7016" y="1891799"/>
            <a:ext cx="1343377" cy="75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0;p4">
            <a:extLst>
              <a:ext uri="{FF2B5EF4-FFF2-40B4-BE49-F238E27FC236}">
                <a16:creationId xmlns:a16="http://schemas.microsoft.com/office/drawing/2014/main" id="{B7797029-BAAD-4668-BD46-16F4FECEA18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" name="資料庫圖表 36">
            <a:extLst>
              <a:ext uri="{FF2B5EF4-FFF2-40B4-BE49-F238E27FC236}">
                <a16:creationId xmlns:a16="http://schemas.microsoft.com/office/drawing/2014/main" id="{9B8816D8-7CE5-4145-AF35-59FD56470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097111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Google Shape;130;p4">
            <a:extLst>
              <a:ext uri="{FF2B5EF4-FFF2-40B4-BE49-F238E27FC236}">
                <a16:creationId xmlns:a16="http://schemas.microsoft.com/office/drawing/2014/main" id="{0B8D0EE7-EB00-F067-D055-CD8005ABFBE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0526" y="2847294"/>
            <a:ext cx="756356" cy="7563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E39256D-78F2-DD05-8A94-31DAA78F56A0}"/>
              </a:ext>
            </a:extLst>
          </p:cNvPr>
          <p:cNvSpPr txBox="1"/>
          <p:nvPr/>
        </p:nvSpPr>
        <p:spPr>
          <a:xfrm>
            <a:off x="1668297" y="1526954"/>
            <a:ext cx="4554231" cy="2447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rgbClr val="3F5378"/>
                </a:solidFill>
              </a:rPr>
              <a:t>為何使用 </a:t>
            </a:r>
            <a:r>
              <a:rPr lang="en-US" altLang="zh-TW" sz="2400" b="1" dirty="0">
                <a:solidFill>
                  <a:srgbClr val="3F5378"/>
                </a:solidFill>
              </a:rPr>
              <a:t>GCP My SQL</a:t>
            </a:r>
            <a:r>
              <a:rPr lang="zh-TW" altLang="en-US" sz="2400" b="1" dirty="0">
                <a:solidFill>
                  <a:srgbClr val="3F5378"/>
                </a:solidFill>
              </a:rPr>
              <a:t> </a:t>
            </a:r>
            <a:endParaRPr lang="en-US" altLang="zh-TW" sz="2400" b="1" dirty="0">
              <a:solidFill>
                <a:srgbClr val="3F537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每日自動備份功能</a:t>
            </a:r>
            <a:endParaRPr lang="en-US" altLang="zh-TW" sz="16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RDBMS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，因大量使用到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JOIN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來查詢資料，能更有效率的讀取資料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資料具完整性且結構化，因此使用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RDBMS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，利於後續資料庫的維護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70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資料庫建置</a:t>
            </a: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517398" y="1487467"/>
            <a:ext cx="7524575" cy="95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altLang="zh-TW" b="1" dirty="0">
                <a:solidFill>
                  <a:srgbClr val="3F5378"/>
                </a:solidFill>
              </a:rPr>
              <a:t>CARD_NAME</a:t>
            </a:r>
            <a:r>
              <a:rPr lang="zh-TW" altLang="en-US" b="1" dirty="0">
                <a:solidFill>
                  <a:srgbClr val="3F5378"/>
                </a:solidFill>
              </a:rPr>
              <a:t> 表格資訊</a:t>
            </a:r>
            <a:endParaRPr lang="en-US" altLang="zh-TW" b="1" dirty="0">
              <a:solidFill>
                <a:srgbClr val="3F5378"/>
              </a:solidFill>
            </a:endParaRPr>
          </a:p>
          <a:p>
            <a:pPr marL="457200" lvl="0" indent="-355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sz="1800" b="1" dirty="0"/>
              <a:t>信用卡平均分數</a:t>
            </a:r>
            <a:r>
              <a:rPr lang="zh-TW" altLang="en-US" sz="1800" dirty="0"/>
              <a:t>：計算每張卡在</a:t>
            </a:r>
            <a:r>
              <a:rPr lang="en-US" altLang="zh-TW" sz="1800" dirty="0"/>
              <a:t>60</a:t>
            </a:r>
            <a:r>
              <a:rPr lang="zh-TW" altLang="en-US" sz="1800" dirty="0"/>
              <a:t>項回饋通路之</a:t>
            </a:r>
            <a:r>
              <a:rPr lang="zh-TW" altLang="en-US" sz="1800" dirty="0">
                <a:solidFill>
                  <a:srgbClr val="FF0000"/>
                </a:solidFill>
              </a:rPr>
              <a:t>平均回饋</a:t>
            </a:r>
            <a:r>
              <a:rPr lang="en-US" altLang="zh-TW" sz="1800" dirty="0">
                <a:solidFill>
                  <a:srgbClr val="FF0000"/>
                </a:solidFill>
              </a:rPr>
              <a:t>%</a:t>
            </a:r>
            <a:r>
              <a:rPr lang="zh-TW" altLang="en-US" sz="1800" dirty="0">
                <a:solidFill>
                  <a:srgbClr val="FF0000"/>
                </a:solidFill>
              </a:rPr>
              <a:t>數</a:t>
            </a:r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9138B1-ED5A-476E-423F-94491226FC4A}"/>
              </a:ext>
            </a:extLst>
          </p:cNvPr>
          <p:cNvGrpSpPr/>
          <p:nvPr/>
        </p:nvGrpSpPr>
        <p:grpSpPr>
          <a:xfrm>
            <a:off x="7834973" y="209749"/>
            <a:ext cx="1053453" cy="1447271"/>
            <a:chOff x="7834973" y="263225"/>
            <a:chExt cx="1053453" cy="144727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1BE0A1-14C3-F074-61F3-11564AF80045}"/>
                </a:ext>
              </a:extLst>
            </p:cNvPr>
            <p:cNvSpPr txBox="1"/>
            <p:nvPr/>
          </p:nvSpPr>
          <p:spPr>
            <a:xfrm>
              <a:off x="7834973" y="1402719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黃榆婷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097B070-2EB2-65C9-B202-08C3BB377AAC}"/>
                </a:ext>
              </a:extLst>
            </p:cNvPr>
            <p:cNvSpPr/>
            <p:nvPr/>
          </p:nvSpPr>
          <p:spPr>
            <a:xfrm>
              <a:off x="7834973" y="263225"/>
              <a:ext cx="1053453" cy="105345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0325"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9" name="Google Shape;130;p4">
            <a:extLst>
              <a:ext uri="{FF2B5EF4-FFF2-40B4-BE49-F238E27FC236}">
                <a16:creationId xmlns:a16="http://schemas.microsoft.com/office/drawing/2014/main" id="{390281D6-1909-4D76-84E0-EF42CF03A2B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6CB3EF0B-058D-4870-A0C5-744B73F4A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650508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1E8310-A2A6-595F-76C4-4557A3145B2E}"/>
              </a:ext>
            </a:extLst>
          </p:cNvPr>
          <p:cNvGraphicFramePr>
            <a:graphicFrameLocks noGrp="1"/>
          </p:cNvGraphicFramePr>
          <p:nvPr/>
        </p:nvGraphicFramePr>
        <p:xfrm>
          <a:off x="160803" y="2616522"/>
          <a:ext cx="8727623" cy="147387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24948">
                  <a:extLst>
                    <a:ext uri="{9D8B030D-6E8A-4147-A177-3AD203B41FA5}">
                      <a16:colId xmlns:a16="http://schemas.microsoft.com/office/drawing/2014/main" val="1956388317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3211907725"/>
                    </a:ext>
                  </a:extLst>
                </a:gridCol>
                <a:gridCol w="375557">
                  <a:extLst>
                    <a:ext uri="{9D8B030D-6E8A-4147-A177-3AD203B41FA5}">
                      <a16:colId xmlns:a16="http://schemas.microsoft.com/office/drawing/2014/main" val="1313178751"/>
                    </a:ext>
                  </a:extLst>
                </a:gridCol>
                <a:gridCol w="1134836">
                  <a:extLst>
                    <a:ext uri="{9D8B030D-6E8A-4147-A177-3AD203B41FA5}">
                      <a16:colId xmlns:a16="http://schemas.microsoft.com/office/drawing/2014/main" val="1681185043"/>
                    </a:ext>
                  </a:extLst>
                </a:gridCol>
                <a:gridCol w="955221">
                  <a:extLst>
                    <a:ext uri="{9D8B030D-6E8A-4147-A177-3AD203B41FA5}">
                      <a16:colId xmlns:a16="http://schemas.microsoft.com/office/drawing/2014/main" val="76990935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693792672"/>
                    </a:ext>
                  </a:extLst>
                </a:gridCol>
                <a:gridCol w="906235">
                  <a:extLst>
                    <a:ext uri="{9D8B030D-6E8A-4147-A177-3AD203B41FA5}">
                      <a16:colId xmlns:a16="http://schemas.microsoft.com/office/drawing/2014/main" val="3103426971"/>
                    </a:ext>
                  </a:extLst>
                </a:gridCol>
                <a:gridCol w="930729">
                  <a:extLst>
                    <a:ext uri="{9D8B030D-6E8A-4147-A177-3AD203B41FA5}">
                      <a16:colId xmlns:a16="http://schemas.microsoft.com/office/drawing/2014/main" val="3942400213"/>
                    </a:ext>
                  </a:extLst>
                </a:gridCol>
                <a:gridCol w="922564">
                  <a:extLst>
                    <a:ext uri="{9D8B030D-6E8A-4147-A177-3AD203B41FA5}">
                      <a16:colId xmlns:a16="http://schemas.microsoft.com/office/drawing/2014/main" val="3516043457"/>
                    </a:ext>
                  </a:extLst>
                </a:gridCol>
                <a:gridCol w="993661">
                  <a:extLst>
                    <a:ext uri="{9D8B030D-6E8A-4147-A177-3AD203B41FA5}">
                      <a16:colId xmlns:a16="http://schemas.microsoft.com/office/drawing/2014/main" val="1327218240"/>
                    </a:ext>
                  </a:extLst>
                </a:gridCol>
              </a:tblGrid>
              <a:tr h="3369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</a:t>
                      </a: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發卡銀行</a:t>
                      </a: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回饋代碼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</a:t>
                      </a:r>
                      <a:endParaRPr lang="en-US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平均回饋分數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信用卡評分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外送平台分數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影音娛樂分數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網路購物分數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影音娛樂分數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15113"/>
                  </a:ext>
                </a:extLst>
              </a:tr>
              <a:tr h="438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銀色之愛卡</a:t>
                      </a:r>
                      <a:endParaRPr lang="zh-TW" altLang="en-US" sz="1100" b="0" i="0" u="none" strike="noStrike" cap="none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台灣企銀</a:t>
                      </a:r>
                      <a:endParaRPr lang="zh-TW" altLang="en-US" sz="1100" b="0" i="0" u="none" strike="noStrike" cap="none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https://www...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0.45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0.5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0.4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1.73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0.63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0.55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577885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55688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聯名卡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永豐銀行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6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https://bank.si...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2.15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2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7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</a:t>
                      </a:r>
                    </a:p>
                  </a:txBody>
                  <a:tcPr marL="24391" marR="24391" marT="12195" marB="12195" anchor="ctr"/>
                </a:tc>
                <a:extLst>
                  <a:ext uri="{0D108BD9-81ED-4DB2-BD59-A6C34878D82A}">
                    <a16:rowId xmlns:a16="http://schemas.microsoft.com/office/drawing/2014/main" val="4179632025"/>
                  </a:ext>
                </a:extLst>
              </a:tr>
              <a:tr h="3493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PASS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日盛銀行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https://www...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0.28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0.5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0.6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0.1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0.6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1.27</a:t>
                      </a:r>
                    </a:p>
                  </a:txBody>
                  <a:tcPr marL="24391" marR="24391" marT="12195" marB="12195" anchor="ctr"/>
                </a:tc>
                <a:extLst>
                  <a:ext uri="{0D108BD9-81ED-4DB2-BD59-A6C34878D82A}">
                    <a16:rowId xmlns:a16="http://schemas.microsoft.com/office/drawing/2014/main" val="412139644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0235982-2DAE-A6BA-F305-B4CCFF4EBBE3}"/>
              </a:ext>
            </a:extLst>
          </p:cNvPr>
          <p:cNvSpPr/>
          <p:nvPr/>
        </p:nvSpPr>
        <p:spPr>
          <a:xfrm>
            <a:off x="3396090" y="2567255"/>
            <a:ext cx="883596" cy="1596791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021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資料庫建置</a:t>
            </a: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517398" y="1487467"/>
            <a:ext cx="7524575" cy="95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altLang="zh-TW" b="1" dirty="0">
                <a:solidFill>
                  <a:srgbClr val="3F5378"/>
                </a:solidFill>
              </a:rPr>
              <a:t>CARD_NAME</a:t>
            </a:r>
            <a:r>
              <a:rPr lang="zh-TW" altLang="en-US" b="1" dirty="0">
                <a:solidFill>
                  <a:srgbClr val="3F5378"/>
                </a:solidFill>
              </a:rPr>
              <a:t> 表格資訊</a:t>
            </a:r>
            <a:endParaRPr lang="en-US" altLang="zh-TW" b="1" dirty="0">
              <a:solidFill>
                <a:srgbClr val="3F5378"/>
              </a:solidFill>
            </a:endParaRPr>
          </a:p>
          <a:p>
            <a:pPr marL="457200" lvl="0" indent="-355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sz="1800" b="1" dirty="0"/>
              <a:t>信用卡評分</a:t>
            </a:r>
            <a:r>
              <a:rPr lang="zh-TW" altLang="en-US" sz="1800" dirty="0"/>
              <a:t>：將信用卡平均回饋分數</a:t>
            </a:r>
            <a:r>
              <a:rPr lang="en-US" altLang="zh-TW" sz="1800" dirty="0">
                <a:solidFill>
                  <a:srgbClr val="FF0000"/>
                </a:solidFill>
                <a:latin typeface="+mj-lt"/>
              </a:rPr>
              <a:t>MIN-MAX</a:t>
            </a:r>
            <a:r>
              <a:rPr lang="zh-TW" altLang="en-US" sz="1800" dirty="0">
                <a:solidFill>
                  <a:srgbClr val="FF0000"/>
                </a:solidFill>
              </a:rPr>
              <a:t>歸一化</a:t>
            </a:r>
            <a:r>
              <a:rPr lang="zh-TW" altLang="en-US" sz="1800" dirty="0"/>
              <a:t>於</a:t>
            </a:r>
            <a:r>
              <a:rPr lang="en-US" altLang="zh-TW" sz="1800" dirty="0"/>
              <a:t>0~5</a:t>
            </a:r>
            <a:r>
              <a:rPr lang="zh-TW" altLang="en-US" sz="1800" dirty="0"/>
              <a:t>之間</a:t>
            </a:r>
            <a:endParaRPr lang="en-US" altLang="zh-TW" sz="1800"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9138B1-ED5A-476E-423F-94491226FC4A}"/>
              </a:ext>
            </a:extLst>
          </p:cNvPr>
          <p:cNvGrpSpPr/>
          <p:nvPr/>
        </p:nvGrpSpPr>
        <p:grpSpPr>
          <a:xfrm>
            <a:off x="7834973" y="209749"/>
            <a:ext cx="1053453" cy="1447271"/>
            <a:chOff x="7834973" y="263225"/>
            <a:chExt cx="1053453" cy="144727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1BE0A1-14C3-F074-61F3-11564AF80045}"/>
                </a:ext>
              </a:extLst>
            </p:cNvPr>
            <p:cNvSpPr txBox="1"/>
            <p:nvPr/>
          </p:nvSpPr>
          <p:spPr>
            <a:xfrm>
              <a:off x="7834973" y="1402719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黃榆婷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097B070-2EB2-65C9-B202-08C3BB377AAC}"/>
                </a:ext>
              </a:extLst>
            </p:cNvPr>
            <p:cNvSpPr/>
            <p:nvPr/>
          </p:nvSpPr>
          <p:spPr>
            <a:xfrm>
              <a:off x="7834973" y="263225"/>
              <a:ext cx="1053453" cy="105345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0325"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9" name="Google Shape;130;p4">
            <a:extLst>
              <a:ext uri="{FF2B5EF4-FFF2-40B4-BE49-F238E27FC236}">
                <a16:creationId xmlns:a16="http://schemas.microsoft.com/office/drawing/2014/main" id="{390281D6-1909-4D76-84E0-EF42CF03A2B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6CB3EF0B-058D-4870-A0C5-744B73F4A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835322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1E8310-A2A6-595F-76C4-4557A3145B2E}"/>
              </a:ext>
            </a:extLst>
          </p:cNvPr>
          <p:cNvGraphicFramePr>
            <a:graphicFrameLocks noGrp="1"/>
          </p:cNvGraphicFramePr>
          <p:nvPr/>
        </p:nvGraphicFramePr>
        <p:xfrm>
          <a:off x="160803" y="2616522"/>
          <a:ext cx="8727623" cy="147387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24948">
                  <a:extLst>
                    <a:ext uri="{9D8B030D-6E8A-4147-A177-3AD203B41FA5}">
                      <a16:colId xmlns:a16="http://schemas.microsoft.com/office/drawing/2014/main" val="1956388317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3211907725"/>
                    </a:ext>
                  </a:extLst>
                </a:gridCol>
                <a:gridCol w="375557">
                  <a:extLst>
                    <a:ext uri="{9D8B030D-6E8A-4147-A177-3AD203B41FA5}">
                      <a16:colId xmlns:a16="http://schemas.microsoft.com/office/drawing/2014/main" val="1313178751"/>
                    </a:ext>
                  </a:extLst>
                </a:gridCol>
                <a:gridCol w="1134836">
                  <a:extLst>
                    <a:ext uri="{9D8B030D-6E8A-4147-A177-3AD203B41FA5}">
                      <a16:colId xmlns:a16="http://schemas.microsoft.com/office/drawing/2014/main" val="1681185043"/>
                    </a:ext>
                  </a:extLst>
                </a:gridCol>
                <a:gridCol w="955221">
                  <a:extLst>
                    <a:ext uri="{9D8B030D-6E8A-4147-A177-3AD203B41FA5}">
                      <a16:colId xmlns:a16="http://schemas.microsoft.com/office/drawing/2014/main" val="76990935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693792672"/>
                    </a:ext>
                  </a:extLst>
                </a:gridCol>
                <a:gridCol w="906235">
                  <a:extLst>
                    <a:ext uri="{9D8B030D-6E8A-4147-A177-3AD203B41FA5}">
                      <a16:colId xmlns:a16="http://schemas.microsoft.com/office/drawing/2014/main" val="3103426971"/>
                    </a:ext>
                  </a:extLst>
                </a:gridCol>
                <a:gridCol w="930729">
                  <a:extLst>
                    <a:ext uri="{9D8B030D-6E8A-4147-A177-3AD203B41FA5}">
                      <a16:colId xmlns:a16="http://schemas.microsoft.com/office/drawing/2014/main" val="3942400213"/>
                    </a:ext>
                  </a:extLst>
                </a:gridCol>
                <a:gridCol w="922564">
                  <a:extLst>
                    <a:ext uri="{9D8B030D-6E8A-4147-A177-3AD203B41FA5}">
                      <a16:colId xmlns:a16="http://schemas.microsoft.com/office/drawing/2014/main" val="3516043457"/>
                    </a:ext>
                  </a:extLst>
                </a:gridCol>
                <a:gridCol w="993661">
                  <a:extLst>
                    <a:ext uri="{9D8B030D-6E8A-4147-A177-3AD203B41FA5}">
                      <a16:colId xmlns:a16="http://schemas.microsoft.com/office/drawing/2014/main" val="1327218240"/>
                    </a:ext>
                  </a:extLst>
                </a:gridCol>
              </a:tblGrid>
              <a:tr h="3369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</a:t>
                      </a: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發卡銀行</a:t>
                      </a: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回饋代碼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</a:t>
                      </a:r>
                      <a:endParaRPr lang="en-US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平均回饋分數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信用卡評分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外送平台分數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影音娛樂分數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網路購物分數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影音娛樂分數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15113"/>
                  </a:ext>
                </a:extLst>
              </a:tr>
              <a:tr h="438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銀色之愛卡</a:t>
                      </a:r>
                      <a:endParaRPr lang="zh-TW" altLang="en-US" sz="1100" b="0" i="0" u="none" strike="noStrike" cap="none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台灣企銀</a:t>
                      </a:r>
                      <a:endParaRPr lang="zh-TW" altLang="en-US" sz="1100" b="0" i="0" u="none" strike="noStrike" cap="none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https://www...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0.45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0.5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0.4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1.73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0.63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0.55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577885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55688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聯名卡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永豐銀行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6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https://bank.si...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2.15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2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7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</a:t>
                      </a:r>
                    </a:p>
                  </a:txBody>
                  <a:tcPr marL="24391" marR="24391" marT="12195" marB="12195" anchor="ctr"/>
                </a:tc>
                <a:extLst>
                  <a:ext uri="{0D108BD9-81ED-4DB2-BD59-A6C34878D82A}">
                    <a16:rowId xmlns:a16="http://schemas.microsoft.com/office/drawing/2014/main" val="4179632025"/>
                  </a:ext>
                </a:extLst>
              </a:tr>
              <a:tr h="3493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PASS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日盛銀行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https://www...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0.28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0.5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0.6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0.1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0.6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1.27</a:t>
                      </a:r>
                    </a:p>
                  </a:txBody>
                  <a:tcPr marL="24391" marR="24391" marT="12195" marB="12195" anchor="ctr"/>
                </a:tc>
                <a:extLst>
                  <a:ext uri="{0D108BD9-81ED-4DB2-BD59-A6C34878D82A}">
                    <a16:rowId xmlns:a16="http://schemas.microsoft.com/office/drawing/2014/main" val="412139644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0235982-2DAE-A6BA-F305-B4CCFF4EBBE3}"/>
              </a:ext>
            </a:extLst>
          </p:cNvPr>
          <p:cNvSpPr/>
          <p:nvPr/>
        </p:nvSpPr>
        <p:spPr>
          <a:xfrm>
            <a:off x="4343399" y="2555063"/>
            <a:ext cx="767443" cy="1596791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570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資料庫建置</a:t>
            </a: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517398" y="1487467"/>
            <a:ext cx="7524575" cy="95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altLang="zh-TW" b="1" dirty="0">
                <a:solidFill>
                  <a:srgbClr val="3F5378"/>
                </a:solidFill>
              </a:rPr>
              <a:t>CARD_NAME</a:t>
            </a:r>
            <a:r>
              <a:rPr lang="zh-TW" altLang="en-US" b="1" dirty="0">
                <a:solidFill>
                  <a:srgbClr val="3F5378"/>
                </a:solidFill>
              </a:rPr>
              <a:t> 表格資訊</a:t>
            </a:r>
            <a:endParaRPr lang="en-US" altLang="zh-TW" b="1" dirty="0">
              <a:solidFill>
                <a:srgbClr val="3F5378"/>
              </a:solidFill>
            </a:endParaRPr>
          </a:p>
          <a:p>
            <a:pPr marL="457200" lvl="0" indent="-355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sz="1800" b="1" dirty="0">
                <a:solidFill>
                  <a:schemeClr val="tx1"/>
                </a:solidFill>
              </a:rPr>
              <a:t>各類優惠分數</a:t>
            </a:r>
            <a:r>
              <a:rPr lang="zh-TW" altLang="en-US" sz="1800" dirty="0"/>
              <a:t>：計算信用卡在各類通路之</a:t>
            </a:r>
            <a:r>
              <a:rPr lang="zh-TW" altLang="en-US" sz="1800" dirty="0">
                <a:solidFill>
                  <a:srgbClr val="FF0000"/>
                </a:solidFill>
              </a:rPr>
              <a:t>平均回饋</a:t>
            </a:r>
            <a:r>
              <a:rPr lang="en-US" altLang="zh-TW" sz="1800" dirty="0">
                <a:solidFill>
                  <a:srgbClr val="FF0000"/>
                </a:solidFill>
              </a:rPr>
              <a:t>%</a:t>
            </a:r>
            <a:r>
              <a:rPr lang="zh-TW" altLang="en-US" sz="1800" dirty="0">
                <a:solidFill>
                  <a:srgbClr val="FF0000"/>
                </a:solidFill>
              </a:rPr>
              <a:t>數</a:t>
            </a:r>
            <a:endParaRPr lang="zh-TW" altLang="en-US" sz="1800"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9138B1-ED5A-476E-423F-94491226FC4A}"/>
              </a:ext>
            </a:extLst>
          </p:cNvPr>
          <p:cNvGrpSpPr/>
          <p:nvPr/>
        </p:nvGrpSpPr>
        <p:grpSpPr>
          <a:xfrm>
            <a:off x="7834973" y="209749"/>
            <a:ext cx="1053453" cy="1447271"/>
            <a:chOff x="7834973" y="263225"/>
            <a:chExt cx="1053453" cy="144727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1BE0A1-14C3-F074-61F3-11564AF80045}"/>
                </a:ext>
              </a:extLst>
            </p:cNvPr>
            <p:cNvSpPr txBox="1"/>
            <p:nvPr/>
          </p:nvSpPr>
          <p:spPr>
            <a:xfrm>
              <a:off x="7834973" y="1402719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黃榆婷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097B070-2EB2-65C9-B202-08C3BB377AAC}"/>
                </a:ext>
              </a:extLst>
            </p:cNvPr>
            <p:cNvSpPr/>
            <p:nvPr/>
          </p:nvSpPr>
          <p:spPr>
            <a:xfrm>
              <a:off x="7834973" y="263225"/>
              <a:ext cx="1053453" cy="105345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0325"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9" name="Google Shape;130;p4">
            <a:extLst>
              <a:ext uri="{FF2B5EF4-FFF2-40B4-BE49-F238E27FC236}">
                <a16:creationId xmlns:a16="http://schemas.microsoft.com/office/drawing/2014/main" id="{390281D6-1909-4D76-84E0-EF42CF03A2B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6CB3EF0B-058D-4870-A0C5-744B73F4A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716357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1E8310-A2A6-595F-76C4-4557A3145B2E}"/>
              </a:ext>
            </a:extLst>
          </p:cNvPr>
          <p:cNvGraphicFramePr>
            <a:graphicFrameLocks noGrp="1"/>
          </p:cNvGraphicFramePr>
          <p:nvPr/>
        </p:nvGraphicFramePr>
        <p:xfrm>
          <a:off x="160803" y="2616522"/>
          <a:ext cx="8727623" cy="147387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24948">
                  <a:extLst>
                    <a:ext uri="{9D8B030D-6E8A-4147-A177-3AD203B41FA5}">
                      <a16:colId xmlns:a16="http://schemas.microsoft.com/office/drawing/2014/main" val="1956388317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3211907725"/>
                    </a:ext>
                  </a:extLst>
                </a:gridCol>
                <a:gridCol w="375557">
                  <a:extLst>
                    <a:ext uri="{9D8B030D-6E8A-4147-A177-3AD203B41FA5}">
                      <a16:colId xmlns:a16="http://schemas.microsoft.com/office/drawing/2014/main" val="1313178751"/>
                    </a:ext>
                  </a:extLst>
                </a:gridCol>
                <a:gridCol w="1134836">
                  <a:extLst>
                    <a:ext uri="{9D8B030D-6E8A-4147-A177-3AD203B41FA5}">
                      <a16:colId xmlns:a16="http://schemas.microsoft.com/office/drawing/2014/main" val="1681185043"/>
                    </a:ext>
                  </a:extLst>
                </a:gridCol>
                <a:gridCol w="955221">
                  <a:extLst>
                    <a:ext uri="{9D8B030D-6E8A-4147-A177-3AD203B41FA5}">
                      <a16:colId xmlns:a16="http://schemas.microsoft.com/office/drawing/2014/main" val="76990935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693792672"/>
                    </a:ext>
                  </a:extLst>
                </a:gridCol>
                <a:gridCol w="906235">
                  <a:extLst>
                    <a:ext uri="{9D8B030D-6E8A-4147-A177-3AD203B41FA5}">
                      <a16:colId xmlns:a16="http://schemas.microsoft.com/office/drawing/2014/main" val="3103426971"/>
                    </a:ext>
                  </a:extLst>
                </a:gridCol>
                <a:gridCol w="930729">
                  <a:extLst>
                    <a:ext uri="{9D8B030D-6E8A-4147-A177-3AD203B41FA5}">
                      <a16:colId xmlns:a16="http://schemas.microsoft.com/office/drawing/2014/main" val="3942400213"/>
                    </a:ext>
                  </a:extLst>
                </a:gridCol>
                <a:gridCol w="922564">
                  <a:extLst>
                    <a:ext uri="{9D8B030D-6E8A-4147-A177-3AD203B41FA5}">
                      <a16:colId xmlns:a16="http://schemas.microsoft.com/office/drawing/2014/main" val="3516043457"/>
                    </a:ext>
                  </a:extLst>
                </a:gridCol>
                <a:gridCol w="993661">
                  <a:extLst>
                    <a:ext uri="{9D8B030D-6E8A-4147-A177-3AD203B41FA5}">
                      <a16:colId xmlns:a16="http://schemas.microsoft.com/office/drawing/2014/main" val="1327218240"/>
                    </a:ext>
                  </a:extLst>
                </a:gridCol>
              </a:tblGrid>
              <a:tr h="3369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</a:t>
                      </a: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發卡銀行</a:t>
                      </a: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回饋代碼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</a:t>
                      </a:r>
                      <a:endParaRPr lang="en-US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平均回饋分數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信用卡評分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外送平台分數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影音娛樂分數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網路購物分數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影音娛樂分數</a:t>
                      </a:r>
                      <a:endParaRPr lang="en-US" altLang="zh-TW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391" marR="24391" marT="12195" marB="1219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15113"/>
                  </a:ext>
                </a:extLst>
              </a:tr>
              <a:tr h="438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銀色之愛卡</a:t>
                      </a:r>
                      <a:endParaRPr lang="zh-TW" altLang="en-US" sz="1100" b="0" i="0" u="none" strike="noStrike" cap="none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台灣企銀</a:t>
                      </a:r>
                      <a:endParaRPr lang="zh-TW" altLang="en-US" sz="1100" b="0" i="0" u="none" strike="noStrike" cap="none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https://www...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0.45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0.5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0.4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1.73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0.63</a:t>
                      </a:r>
                      <a:endParaRPr lang="en-US" altLang="zh-TW" sz="11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0.55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577885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55688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聯名卡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永豐銀行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6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https://bank.si...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2.15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2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7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</a:t>
                      </a:r>
                    </a:p>
                  </a:txBody>
                  <a:tcPr marL="24391" marR="24391" marT="12195" marB="12195" anchor="ctr"/>
                </a:tc>
                <a:extLst>
                  <a:ext uri="{0D108BD9-81ED-4DB2-BD59-A6C34878D82A}">
                    <a16:rowId xmlns:a16="http://schemas.microsoft.com/office/drawing/2014/main" val="4179632025"/>
                  </a:ext>
                </a:extLst>
              </a:tr>
              <a:tr h="3493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PASS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日盛銀行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https://www...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0.28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0.5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0.6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0.1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0.6</a:t>
                      </a:r>
                    </a:p>
                  </a:txBody>
                  <a:tcPr marL="24391" marR="24391" marT="12195" marB="121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1.27</a:t>
                      </a:r>
                    </a:p>
                  </a:txBody>
                  <a:tcPr marL="24391" marR="24391" marT="12195" marB="12195" anchor="ctr"/>
                </a:tc>
                <a:extLst>
                  <a:ext uri="{0D108BD9-81ED-4DB2-BD59-A6C34878D82A}">
                    <a16:rowId xmlns:a16="http://schemas.microsoft.com/office/drawing/2014/main" val="412139644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0235982-2DAE-A6BA-F305-B4CCFF4EBBE3}"/>
              </a:ext>
            </a:extLst>
          </p:cNvPr>
          <p:cNvSpPr/>
          <p:nvPr/>
        </p:nvSpPr>
        <p:spPr>
          <a:xfrm>
            <a:off x="5189079" y="2571750"/>
            <a:ext cx="3794118" cy="1610681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603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資料庫建置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9138B1-ED5A-476E-423F-94491226FC4A}"/>
              </a:ext>
            </a:extLst>
          </p:cNvPr>
          <p:cNvGrpSpPr/>
          <p:nvPr/>
        </p:nvGrpSpPr>
        <p:grpSpPr>
          <a:xfrm>
            <a:off x="7834973" y="209749"/>
            <a:ext cx="1053453" cy="1447271"/>
            <a:chOff x="7834973" y="263225"/>
            <a:chExt cx="1053453" cy="144727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1BE0A1-14C3-F074-61F3-11564AF80045}"/>
                </a:ext>
              </a:extLst>
            </p:cNvPr>
            <p:cNvSpPr txBox="1"/>
            <p:nvPr/>
          </p:nvSpPr>
          <p:spPr>
            <a:xfrm>
              <a:off x="7834973" y="1402719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黃榆婷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097B070-2EB2-65C9-B202-08C3BB377AAC}"/>
                </a:ext>
              </a:extLst>
            </p:cNvPr>
            <p:cNvSpPr/>
            <p:nvPr/>
          </p:nvSpPr>
          <p:spPr>
            <a:xfrm>
              <a:off x="7834973" y="263225"/>
              <a:ext cx="1053453" cy="105345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0325"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9" name="Google Shape;130;p4">
            <a:extLst>
              <a:ext uri="{FF2B5EF4-FFF2-40B4-BE49-F238E27FC236}">
                <a16:creationId xmlns:a16="http://schemas.microsoft.com/office/drawing/2014/main" id="{390281D6-1909-4D76-84E0-EF42CF03A2B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6CB3EF0B-058D-4870-A0C5-744B73F4A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806917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0BF9124-8D54-AD0F-7E35-04E2D2223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49459"/>
              </p:ext>
            </p:extLst>
          </p:nvPr>
        </p:nvGraphicFramePr>
        <p:xfrm>
          <a:off x="953931" y="1863714"/>
          <a:ext cx="6810305" cy="250986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520133">
                  <a:extLst>
                    <a:ext uri="{9D8B030D-6E8A-4147-A177-3AD203B41FA5}">
                      <a16:colId xmlns:a16="http://schemas.microsoft.com/office/drawing/2014/main" val="4142574466"/>
                    </a:ext>
                  </a:extLst>
                </a:gridCol>
                <a:gridCol w="881742">
                  <a:extLst>
                    <a:ext uri="{9D8B030D-6E8A-4147-A177-3AD203B41FA5}">
                      <a16:colId xmlns:a16="http://schemas.microsoft.com/office/drawing/2014/main" val="50846006"/>
                    </a:ext>
                  </a:extLst>
                </a:gridCol>
                <a:gridCol w="997234">
                  <a:extLst>
                    <a:ext uri="{9D8B030D-6E8A-4147-A177-3AD203B41FA5}">
                      <a16:colId xmlns:a16="http://schemas.microsoft.com/office/drawing/2014/main" val="393604365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92779145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45040509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380203350"/>
                    </a:ext>
                  </a:extLst>
                </a:gridCol>
                <a:gridCol w="2296646">
                  <a:extLst>
                    <a:ext uri="{9D8B030D-6E8A-4147-A177-3AD203B41FA5}">
                      <a16:colId xmlns:a16="http://schemas.microsoft.com/office/drawing/2014/main" val="2847088060"/>
                    </a:ext>
                  </a:extLst>
                </a:gridCol>
              </a:tblGrid>
              <a:tr h="1948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latin typeface="+mn-lt"/>
                          <a:ea typeface="微軟正黑體" panose="020B0604030504040204" pitchFamily="34" charset="-120"/>
                        </a:rPr>
                        <a:t>代碼</a:t>
                      </a:r>
                      <a:endParaRPr lang="en-US" altLang="zh-TW" sz="1200" b="1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latin typeface="+mn-lt"/>
                          <a:ea typeface="微軟正黑體" panose="020B0604030504040204" pitchFamily="34" charset="-120"/>
                        </a:rPr>
                        <a:t>卡名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latin typeface="+mn-lt"/>
                          <a:ea typeface="微軟正黑體" panose="020B0604030504040204" pitchFamily="34" charset="-120"/>
                        </a:rPr>
                        <a:t>通路名稱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latin typeface="+mn-lt"/>
                          <a:ea typeface="微軟正黑體" panose="020B0604030504040204" pitchFamily="34" charset="-120"/>
                        </a:rPr>
                        <a:t>回饋</a:t>
                      </a:r>
                      <a:endParaRPr lang="en-US" altLang="zh-TW" sz="1200" b="1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latin typeface="+mn-lt"/>
                          <a:ea typeface="微軟正黑體" panose="020B0604030504040204" pitchFamily="34" charset="-120"/>
                        </a:rPr>
                        <a:t>新戶加碼</a:t>
                      </a:r>
                      <a:endParaRPr lang="en-US" altLang="zh-TW" sz="1200" b="1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latin typeface="+mn-lt"/>
                          <a:ea typeface="微軟正黑體" panose="020B0604030504040204" pitchFamily="34" charset="-120"/>
                        </a:rPr>
                        <a:t>加總回饋</a:t>
                      </a:r>
                      <a:endParaRPr lang="en-US" altLang="zh-TW" sz="1200" b="1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latin typeface="+mn-lt"/>
                          <a:ea typeface="微軟正黑體" panose="020B0604030504040204" pitchFamily="34" charset="-120"/>
                        </a:rPr>
                        <a:t>回饋上限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57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微軟正黑體" panose="020B0604030504040204" pitchFamily="34" charset="-120"/>
                        </a:rPr>
                        <a:t>CUBE</a:t>
                      </a:r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蝦皮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+mn-lt"/>
                          <a:ea typeface="微軟正黑體" panose="020B0604030504040204" pitchFamily="34" charset="-120"/>
                        </a:rPr>
                        <a:t>無上限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950991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微軟正黑體" panose="020B0604030504040204" pitchFamily="34" charset="-120"/>
                        </a:rPr>
                        <a:t>CUBE</a:t>
                      </a:r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+mn-lt"/>
                          <a:ea typeface="微軟正黑體" panose="020B0604030504040204" pitchFamily="34" charset="-120"/>
                        </a:rPr>
                        <a:t>Pinkoi</a:t>
                      </a:r>
                      <a:endParaRPr lang="en-US" sz="12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無上限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195804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微軟正黑體" panose="020B0604030504040204" pitchFamily="34" charset="-120"/>
                        </a:rPr>
                        <a:t>CUBE</a:t>
                      </a:r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+mn-lt"/>
                          <a:ea typeface="微軟正黑體" panose="020B0604030504040204" pitchFamily="34" charset="-120"/>
                        </a:rPr>
                        <a:t>foodpanda</a:t>
                      </a:r>
                      <a:endParaRPr lang="en-US" sz="12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無上限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521448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  <a:ea typeface="微軟正黑體" panose="020B0604030504040204" pitchFamily="34" charset="-120"/>
                        </a:rPr>
                        <a:t>CUBE</a:t>
                      </a:r>
                      <a:r>
                        <a:rPr lang="zh-TW" altLang="en-US" sz="120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  <a:ea typeface="微軟正黑體" panose="020B0604030504040204" pitchFamily="34" charset="-120"/>
                        </a:rPr>
                        <a:t>Ubereat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無上限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083203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  <a:ea typeface="微軟正黑體" panose="020B0604030504040204" pitchFamily="34" charset="-120"/>
                        </a:rPr>
                        <a:t>CUBE</a:t>
                      </a:r>
                      <a:r>
                        <a:rPr lang="zh-TW" altLang="en-US" sz="120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  <a:ea typeface="微軟正黑體" panose="020B0604030504040204" pitchFamily="34" charset="-120"/>
                        </a:rPr>
                        <a:t>Goshare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無上限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814772"/>
                  </a:ext>
                </a:extLst>
              </a:tr>
              <a:tr h="266783"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  <a:ea typeface="微軟正黑體" panose="020B0604030504040204" pitchFamily="34" charset="-120"/>
                        </a:rPr>
                        <a:t>CUBE</a:t>
                      </a:r>
                      <a:r>
                        <a:rPr lang="zh-TW" altLang="en-US" sz="120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+mn-lt"/>
                          <a:ea typeface="微軟正黑體" panose="020B0604030504040204" pitchFamily="34" charset="-120"/>
                        </a:rPr>
                        <a:t>蝦皮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無上限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454138"/>
                  </a:ext>
                </a:extLst>
              </a:tr>
              <a:tr h="243112"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微軟正黑體" panose="020B0604030504040204" pitchFamily="34" charset="-120"/>
                        </a:rPr>
                        <a:t>CUBE</a:t>
                      </a:r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>
                          <a:latin typeface="+mn-lt"/>
                          <a:ea typeface="微軟正黑體" panose="020B0604030504040204" pitchFamily="34" charset="-120"/>
                        </a:rPr>
                        <a:t>博客來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指定通路</a:t>
                      </a:r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3%</a:t>
                      </a:r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回饋無上限。    </a:t>
                      </a:r>
                      <a:endParaRPr lang="en-US" altLang="zh-TW" sz="1200" dirty="0">
                        <a:latin typeface="+mn-lt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2.CUBE App</a:t>
                      </a:r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領取回饋加碼</a:t>
                      </a:r>
                      <a:r>
                        <a:rPr lang="en-US" altLang="zh-TW" sz="1200" dirty="0">
                          <a:latin typeface="+mn-lt"/>
                          <a:ea typeface="微軟正黑體" panose="020B0604030504040204" pitchFamily="34" charset="-120"/>
                        </a:rPr>
                        <a:t>2%</a:t>
                      </a:r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340290"/>
                  </a:ext>
                </a:extLst>
              </a:tr>
            </a:tbl>
          </a:graphicData>
        </a:graphic>
      </p:graphicFrame>
      <p:sp>
        <p:nvSpPr>
          <p:cNvPr id="10" name="Google Shape;92;p2">
            <a:extLst>
              <a:ext uri="{FF2B5EF4-FFF2-40B4-BE49-F238E27FC236}">
                <a16:creationId xmlns:a16="http://schemas.microsoft.com/office/drawing/2014/main" id="{39BF6CDC-D093-BE4A-58F8-D76B100E8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0372" y="1228584"/>
            <a:ext cx="7524575" cy="140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altLang="zh-TW" b="1" dirty="0">
                <a:solidFill>
                  <a:srgbClr val="3F5378"/>
                </a:solidFill>
              </a:rPr>
              <a:t>CREDIT_CARD_REWARD</a:t>
            </a:r>
            <a:r>
              <a:rPr lang="zh-TW" altLang="en-US" b="1" dirty="0">
                <a:solidFill>
                  <a:srgbClr val="3F5378"/>
                </a:solidFill>
              </a:rPr>
              <a:t> 表格資訊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048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資料庫建置</a:t>
            </a: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255574" y="1327314"/>
            <a:ext cx="7650326" cy="55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dirty="0"/>
              <a:t>建立</a:t>
            </a:r>
            <a:r>
              <a:rPr lang="en-US" altLang="zh-TW" dirty="0"/>
              <a:t>Primary Key (PK) </a:t>
            </a:r>
            <a:r>
              <a:rPr lang="zh-TW" altLang="en-US" dirty="0"/>
              <a:t>及 </a:t>
            </a:r>
            <a:r>
              <a:rPr lang="en-US" altLang="zh-TW" b="0" i="0" dirty="0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Foreign Key (FK)</a:t>
            </a:r>
            <a:r>
              <a:rPr lang="zh-TW" altLang="en-US" b="0" i="0" dirty="0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，增加資料查詢效率</a:t>
            </a:r>
            <a:endParaRPr lang="en-US" altLang="zh-TW" b="0" i="0" dirty="0">
              <a:solidFill>
                <a:srgbClr val="28282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9138B1-ED5A-476E-423F-94491226FC4A}"/>
              </a:ext>
            </a:extLst>
          </p:cNvPr>
          <p:cNvGrpSpPr/>
          <p:nvPr/>
        </p:nvGrpSpPr>
        <p:grpSpPr>
          <a:xfrm>
            <a:off x="7834973" y="209749"/>
            <a:ext cx="1053453" cy="1447271"/>
            <a:chOff x="7834973" y="263225"/>
            <a:chExt cx="1053453" cy="144727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1BE0A1-14C3-F074-61F3-11564AF80045}"/>
                </a:ext>
              </a:extLst>
            </p:cNvPr>
            <p:cNvSpPr txBox="1"/>
            <p:nvPr/>
          </p:nvSpPr>
          <p:spPr>
            <a:xfrm>
              <a:off x="7834973" y="1402719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黃榆婷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097B070-2EB2-65C9-B202-08C3BB377AAC}"/>
                </a:ext>
              </a:extLst>
            </p:cNvPr>
            <p:cNvSpPr/>
            <p:nvPr/>
          </p:nvSpPr>
          <p:spPr>
            <a:xfrm>
              <a:off x="7834973" y="263225"/>
              <a:ext cx="1053453" cy="105345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0325"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95F5C90-2FD2-17EE-B9A9-FC3CEBB7487C}"/>
              </a:ext>
            </a:extLst>
          </p:cNvPr>
          <p:cNvGraphicFramePr>
            <a:graphicFrameLocks noGrp="1"/>
          </p:cNvGraphicFramePr>
          <p:nvPr/>
        </p:nvGraphicFramePr>
        <p:xfrm>
          <a:off x="1382183" y="2049605"/>
          <a:ext cx="5350933" cy="1044289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91822">
                  <a:extLst>
                    <a:ext uri="{9D8B030D-6E8A-4147-A177-3AD203B41FA5}">
                      <a16:colId xmlns:a16="http://schemas.microsoft.com/office/drawing/2014/main" val="586634345"/>
                    </a:ext>
                  </a:extLst>
                </a:gridCol>
                <a:gridCol w="946748">
                  <a:extLst>
                    <a:ext uri="{9D8B030D-6E8A-4147-A177-3AD203B41FA5}">
                      <a16:colId xmlns:a16="http://schemas.microsoft.com/office/drawing/2014/main" val="4256858022"/>
                    </a:ext>
                  </a:extLst>
                </a:gridCol>
                <a:gridCol w="836897">
                  <a:extLst>
                    <a:ext uri="{9D8B030D-6E8A-4147-A177-3AD203B41FA5}">
                      <a16:colId xmlns:a16="http://schemas.microsoft.com/office/drawing/2014/main" val="3701824767"/>
                    </a:ext>
                  </a:extLst>
                </a:gridCol>
                <a:gridCol w="855134">
                  <a:extLst>
                    <a:ext uri="{9D8B030D-6E8A-4147-A177-3AD203B41FA5}">
                      <a16:colId xmlns:a16="http://schemas.microsoft.com/office/drawing/2014/main" val="3738954650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4132188702"/>
                    </a:ext>
                  </a:extLst>
                </a:gridCol>
                <a:gridCol w="795865">
                  <a:extLst>
                    <a:ext uri="{9D8B030D-6E8A-4147-A177-3AD203B41FA5}">
                      <a16:colId xmlns:a16="http://schemas.microsoft.com/office/drawing/2014/main" val="3480796568"/>
                    </a:ext>
                  </a:extLst>
                </a:gridCol>
              </a:tblGrid>
              <a:tr h="25416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CARD_NAME</a:t>
                      </a:r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1366094"/>
                  </a:ext>
                </a:extLst>
              </a:tr>
              <a:tr h="290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卡名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發卡銀行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回饋方式代碼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網址</a:t>
                      </a:r>
                      <a:endParaRPr lang="en-US" altLang="zh-TW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信用卡平均分數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信用卡評分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052642"/>
                  </a:ext>
                </a:extLst>
              </a:tr>
              <a:tr h="3127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CUBE</a:t>
                      </a:r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cs typeface="+mn-cs"/>
                          <a:sym typeface="Arial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cs typeface="+mn-cs"/>
                          <a:sym typeface="Arial"/>
                        </a:rPr>
                        <a:t>國泰世華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https//…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2.3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2.5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07104"/>
                  </a:ext>
                </a:extLst>
              </a:tr>
            </a:tbl>
          </a:graphicData>
        </a:graphic>
      </p:graphicFrame>
      <p:graphicFrame>
        <p:nvGraphicFramePr>
          <p:cNvPr id="8" name="表格 3">
            <a:extLst>
              <a:ext uri="{FF2B5EF4-FFF2-40B4-BE49-F238E27FC236}">
                <a16:creationId xmlns:a16="http://schemas.microsoft.com/office/drawing/2014/main" id="{472DC513-A70D-95A7-3DD7-004E37AD5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845321"/>
              </p:ext>
            </p:extLst>
          </p:nvPr>
        </p:nvGraphicFramePr>
        <p:xfrm>
          <a:off x="3271441" y="3266046"/>
          <a:ext cx="2573695" cy="1106189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220213">
                  <a:extLst>
                    <a:ext uri="{9D8B030D-6E8A-4147-A177-3AD203B41FA5}">
                      <a16:colId xmlns:a16="http://schemas.microsoft.com/office/drawing/2014/main" val="586634345"/>
                    </a:ext>
                  </a:extLst>
                </a:gridCol>
                <a:gridCol w="1353482">
                  <a:extLst>
                    <a:ext uri="{9D8B030D-6E8A-4147-A177-3AD203B41FA5}">
                      <a16:colId xmlns:a16="http://schemas.microsoft.com/office/drawing/2014/main" val="4256858022"/>
                    </a:ext>
                  </a:extLst>
                </a:gridCol>
              </a:tblGrid>
              <a:tr h="26949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REWARD_TYPES</a:t>
                      </a:r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366849"/>
                  </a:ext>
                </a:extLst>
              </a:tr>
              <a:tr h="283229">
                <a:tc>
                  <a:txBody>
                    <a:bodyPr/>
                    <a:lstStyle/>
                    <a:p>
                      <a:r>
                        <a:rPr lang="en-US" altLang="zh-TW" sz="12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小樹點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052642"/>
                  </a:ext>
                </a:extLst>
              </a:tr>
              <a:tr h="207887">
                <a:tc>
                  <a:txBody>
                    <a:bodyPr/>
                    <a:lstStyle/>
                    <a:p>
                      <a:r>
                        <a:rPr lang="en-US" altLang="zh-TW" sz="12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微軟正黑體" panose="020B0604030504040204" pitchFamily="34" charset="-120"/>
                        </a:rPr>
                        <a:t>Happy Go</a:t>
                      </a:r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點數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207104"/>
                  </a:ext>
                </a:extLst>
              </a:tr>
              <a:tr h="207887">
                <a:tc>
                  <a:txBody>
                    <a:bodyPr/>
                    <a:lstStyle/>
                    <a:p>
                      <a:r>
                        <a:rPr lang="en-US" altLang="zh-TW" sz="120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+mn-lt"/>
                          <a:ea typeface="微軟正黑體" panose="020B0604030504040204" pitchFamily="34" charset="-120"/>
                        </a:rPr>
                        <a:t>蝦幣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27871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A297715E-837B-E56A-276F-F30FCA6C3E1B}"/>
              </a:ext>
            </a:extLst>
          </p:cNvPr>
          <p:cNvSpPr/>
          <p:nvPr/>
        </p:nvSpPr>
        <p:spPr>
          <a:xfrm>
            <a:off x="3271441" y="2350830"/>
            <a:ext cx="759417" cy="703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DA8F05-7948-E0F5-E2BF-F5CBC001D278}"/>
              </a:ext>
            </a:extLst>
          </p:cNvPr>
          <p:cNvSpPr/>
          <p:nvPr/>
        </p:nvSpPr>
        <p:spPr>
          <a:xfrm>
            <a:off x="3284052" y="3565340"/>
            <a:ext cx="2082164" cy="227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7EB5A27-CF3D-BFD4-31C0-E7437521C0C7}"/>
              </a:ext>
            </a:extLst>
          </p:cNvPr>
          <p:cNvSpPr txBox="1"/>
          <p:nvPr/>
        </p:nvSpPr>
        <p:spPr>
          <a:xfrm>
            <a:off x="3236135" y="2086700"/>
            <a:ext cx="1507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76C31D9-BCAA-B4EF-3177-960A6B16E740}"/>
              </a:ext>
            </a:extLst>
          </p:cNvPr>
          <p:cNvSpPr txBox="1"/>
          <p:nvPr/>
        </p:nvSpPr>
        <p:spPr>
          <a:xfrm>
            <a:off x="3295836" y="3270460"/>
            <a:ext cx="517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4" name="Google Shape;130;p4">
            <a:extLst>
              <a:ext uri="{FF2B5EF4-FFF2-40B4-BE49-F238E27FC236}">
                <a16:creationId xmlns:a16="http://schemas.microsoft.com/office/drawing/2014/main" id="{053F8F9A-0751-4EBC-8BEC-080D43BD7BED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" name="資料庫圖表 24">
            <a:extLst>
              <a:ext uri="{FF2B5EF4-FFF2-40B4-BE49-F238E27FC236}">
                <a16:creationId xmlns:a16="http://schemas.microsoft.com/office/drawing/2014/main" id="{147B081E-F0C2-40C7-B64A-2B02624A8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8606347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弧形 19">
            <a:extLst>
              <a:ext uri="{FF2B5EF4-FFF2-40B4-BE49-F238E27FC236}">
                <a16:creationId xmlns:a16="http://schemas.microsoft.com/office/drawing/2014/main" id="{864CBA07-A038-4969-61FC-A1DBB731F731}"/>
              </a:ext>
            </a:extLst>
          </p:cNvPr>
          <p:cNvSpPr/>
          <p:nvPr/>
        </p:nvSpPr>
        <p:spPr>
          <a:xfrm rot="12661838">
            <a:off x="3202464" y="2043203"/>
            <a:ext cx="1054754" cy="1780156"/>
          </a:xfrm>
          <a:prstGeom prst="arc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374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資料庫圖表 29">
            <a:extLst>
              <a:ext uri="{FF2B5EF4-FFF2-40B4-BE49-F238E27FC236}">
                <a16:creationId xmlns:a16="http://schemas.microsoft.com/office/drawing/2014/main" id="{AB77D86D-DF14-4178-9CE4-57F4286CD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381442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資料工程 </a:t>
            </a:r>
            <a:r>
              <a:rPr lang="en-US" altLang="zh-TW" dirty="0"/>
              <a:t>-</a:t>
            </a:r>
            <a:r>
              <a:rPr lang="zh-TW" altLang="en-US" dirty="0"/>
              <a:t> 資料庫建置</a:t>
            </a: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270464" y="1288240"/>
            <a:ext cx="6809010" cy="73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dirty="0"/>
              <a:t>建立</a:t>
            </a:r>
            <a:r>
              <a:rPr lang="en-US" altLang="zh-TW" dirty="0">
                <a:latin typeface="+mn-lt"/>
              </a:rPr>
              <a:t>Primary Key (PK) </a:t>
            </a:r>
            <a:r>
              <a:rPr lang="zh-TW" altLang="en-US" dirty="0"/>
              <a:t>及 </a:t>
            </a:r>
            <a:r>
              <a:rPr lang="en-US" altLang="zh-TW" b="0" i="0" dirty="0">
                <a:solidFill>
                  <a:srgbClr val="282828"/>
                </a:solidFill>
                <a:effectLst/>
                <a:latin typeface="+mn-lt"/>
              </a:rPr>
              <a:t>Foreign Key (FK)</a:t>
            </a:r>
            <a:r>
              <a:rPr lang="zh-TW" altLang="en-US" b="0" i="0" dirty="0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，增加資料查詢效率</a:t>
            </a:r>
            <a:endParaRPr lang="en-US" altLang="zh-TW" b="0" i="0" dirty="0">
              <a:solidFill>
                <a:srgbClr val="28282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9138B1-ED5A-476E-423F-94491226FC4A}"/>
              </a:ext>
            </a:extLst>
          </p:cNvPr>
          <p:cNvGrpSpPr/>
          <p:nvPr/>
        </p:nvGrpSpPr>
        <p:grpSpPr>
          <a:xfrm>
            <a:off x="7834973" y="209749"/>
            <a:ext cx="1053453" cy="1447271"/>
            <a:chOff x="7834973" y="263225"/>
            <a:chExt cx="1053453" cy="144727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91BE0A1-14C3-F074-61F3-11564AF80045}"/>
                </a:ext>
              </a:extLst>
            </p:cNvPr>
            <p:cNvSpPr txBox="1"/>
            <p:nvPr/>
          </p:nvSpPr>
          <p:spPr>
            <a:xfrm>
              <a:off x="7834973" y="1402719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黃榆婷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097B070-2EB2-65C9-B202-08C3BB377AAC}"/>
                </a:ext>
              </a:extLst>
            </p:cNvPr>
            <p:cNvSpPr/>
            <p:nvPr/>
          </p:nvSpPr>
          <p:spPr>
            <a:xfrm>
              <a:off x="7834973" y="263225"/>
              <a:ext cx="1053453" cy="1053453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 w="60325"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95F5C90-2FD2-17EE-B9A9-FC3CEBB7487C}"/>
              </a:ext>
            </a:extLst>
          </p:cNvPr>
          <p:cNvGraphicFramePr>
            <a:graphicFrameLocks noGrp="1"/>
          </p:cNvGraphicFramePr>
          <p:nvPr/>
        </p:nvGraphicFramePr>
        <p:xfrm>
          <a:off x="524035" y="2269217"/>
          <a:ext cx="6222320" cy="877827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01091">
                  <a:extLst>
                    <a:ext uri="{9D8B030D-6E8A-4147-A177-3AD203B41FA5}">
                      <a16:colId xmlns:a16="http://schemas.microsoft.com/office/drawing/2014/main" val="586634345"/>
                    </a:ext>
                  </a:extLst>
                </a:gridCol>
                <a:gridCol w="794964">
                  <a:extLst>
                    <a:ext uri="{9D8B030D-6E8A-4147-A177-3AD203B41FA5}">
                      <a16:colId xmlns:a16="http://schemas.microsoft.com/office/drawing/2014/main" val="4256858022"/>
                    </a:ext>
                  </a:extLst>
                </a:gridCol>
                <a:gridCol w="1142868">
                  <a:extLst>
                    <a:ext uri="{9D8B030D-6E8A-4147-A177-3AD203B41FA5}">
                      <a16:colId xmlns:a16="http://schemas.microsoft.com/office/drawing/2014/main" val="3701824767"/>
                    </a:ext>
                  </a:extLst>
                </a:gridCol>
                <a:gridCol w="962827">
                  <a:extLst>
                    <a:ext uri="{9D8B030D-6E8A-4147-A177-3AD203B41FA5}">
                      <a16:colId xmlns:a16="http://schemas.microsoft.com/office/drawing/2014/main" val="3738954650"/>
                    </a:ext>
                  </a:extLst>
                </a:gridCol>
                <a:gridCol w="1301312">
                  <a:extLst>
                    <a:ext uri="{9D8B030D-6E8A-4147-A177-3AD203B41FA5}">
                      <a16:colId xmlns:a16="http://schemas.microsoft.com/office/drawing/2014/main" val="4132188702"/>
                    </a:ext>
                  </a:extLst>
                </a:gridCol>
                <a:gridCol w="1219258">
                  <a:extLst>
                    <a:ext uri="{9D8B030D-6E8A-4147-A177-3AD203B41FA5}">
                      <a16:colId xmlns:a16="http://schemas.microsoft.com/office/drawing/2014/main" val="3480796568"/>
                    </a:ext>
                  </a:extLst>
                </a:gridCol>
              </a:tblGrid>
              <a:tr h="25416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CARD_NAME</a:t>
                      </a:r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1366094"/>
                  </a:ext>
                </a:extLst>
              </a:tr>
              <a:tr h="290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卡名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發卡銀行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回饋方式代碼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網址</a:t>
                      </a:r>
                      <a:endParaRPr lang="en-US" altLang="zh-TW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信用卡平均分數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信用卡評分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052642"/>
                  </a:ext>
                </a:extLst>
              </a:tr>
              <a:tr h="3127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CUBE</a:t>
                      </a:r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cs typeface="+mn-cs"/>
                          <a:sym typeface="Arial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cs typeface="+mn-cs"/>
                          <a:sym typeface="Arial"/>
                        </a:rPr>
                        <a:t>國泰世華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https//…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2.3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2.5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07104"/>
                  </a:ext>
                </a:extLst>
              </a:tr>
            </a:tbl>
          </a:graphicData>
        </a:graphic>
      </p:graphicFrame>
      <p:graphicFrame>
        <p:nvGraphicFramePr>
          <p:cNvPr id="8" name="表格 3">
            <a:extLst>
              <a:ext uri="{FF2B5EF4-FFF2-40B4-BE49-F238E27FC236}">
                <a16:creationId xmlns:a16="http://schemas.microsoft.com/office/drawing/2014/main" id="{472DC513-A70D-95A7-3DD7-004E37AD502C}"/>
              </a:ext>
            </a:extLst>
          </p:cNvPr>
          <p:cNvGraphicFramePr>
            <a:graphicFrameLocks noGrp="1"/>
          </p:cNvGraphicFramePr>
          <p:nvPr/>
        </p:nvGraphicFramePr>
        <p:xfrm>
          <a:off x="627452" y="3380256"/>
          <a:ext cx="4851563" cy="87284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0870">
                  <a:extLst>
                    <a:ext uri="{9D8B030D-6E8A-4147-A177-3AD203B41FA5}">
                      <a16:colId xmlns:a16="http://schemas.microsoft.com/office/drawing/2014/main" val="586634345"/>
                    </a:ext>
                  </a:extLst>
                </a:gridCol>
                <a:gridCol w="833789">
                  <a:extLst>
                    <a:ext uri="{9D8B030D-6E8A-4147-A177-3AD203B41FA5}">
                      <a16:colId xmlns:a16="http://schemas.microsoft.com/office/drawing/2014/main" val="4256858022"/>
                    </a:ext>
                  </a:extLst>
                </a:gridCol>
                <a:gridCol w="800437">
                  <a:extLst>
                    <a:ext uri="{9D8B030D-6E8A-4147-A177-3AD203B41FA5}">
                      <a16:colId xmlns:a16="http://schemas.microsoft.com/office/drawing/2014/main" val="3701824767"/>
                    </a:ext>
                  </a:extLst>
                </a:gridCol>
                <a:gridCol w="1132498">
                  <a:extLst>
                    <a:ext uri="{9D8B030D-6E8A-4147-A177-3AD203B41FA5}">
                      <a16:colId xmlns:a16="http://schemas.microsoft.com/office/drawing/2014/main" val="3738954650"/>
                    </a:ext>
                  </a:extLst>
                </a:gridCol>
                <a:gridCol w="1253969">
                  <a:extLst>
                    <a:ext uri="{9D8B030D-6E8A-4147-A177-3AD203B41FA5}">
                      <a16:colId xmlns:a16="http://schemas.microsoft.com/office/drawing/2014/main" val="4132188702"/>
                    </a:ext>
                  </a:extLst>
                </a:gridCol>
              </a:tblGrid>
              <a:tr h="287832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CREDIT_CARD_REWARD</a:t>
                      </a:r>
                      <a:endParaRPr lang="zh-TW" altLang="en-US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sz="14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36684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卡名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通路名稱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加總回饋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回饋上限說明</a:t>
                      </a:r>
                      <a:endParaRPr lang="en-US" altLang="zh-TW" sz="1200" b="0" i="0" u="none" strike="noStrike" cap="none" dirty="0">
                        <a:solidFill>
                          <a:srgbClr val="282828"/>
                        </a:solidFill>
                        <a:latin typeface="Open Sans" panose="020B0606030504020204" pitchFamily="34" charset="0"/>
                        <a:ea typeface="Microsoft JhengHei"/>
                        <a:sym typeface="Microsoft JhengHe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sym typeface="Microsoft JhengHei"/>
                        </a:rPr>
                        <a:t>備註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052642"/>
                  </a:ext>
                </a:extLst>
              </a:tr>
              <a:tr h="2878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CUBE</a:t>
                      </a:r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cs typeface="+mn-cs"/>
                          <a:sym typeface="Arial"/>
                        </a:rPr>
                        <a:t>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282828"/>
                          </a:solidFill>
                          <a:latin typeface="Open Sans" panose="020B0606030504020204" pitchFamily="34" charset="0"/>
                          <a:ea typeface="Microsoft JhengHei"/>
                          <a:cs typeface="+mn-cs"/>
                          <a:sym typeface="Arial"/>
                        </a:rPr>
                        <a:t>博客來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指定通路</a:t>
                      </a:r>
                      <a:r>
                        <a:rPr lang="en-US" altLang="zh-TW" sz="1200" dirty="0"/>
                        <a:t>3%...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需切換方案</a:t>
                      </a:r>
                      <a:r>
                        <a:rPr lang="en-US" altLang="zh-TW" sz="1200" dirty="0"/>
                        <a:t>…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07104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323F80FD-98D7-3C74-8327-A3B0039CAD27}"/>
              </a:ext>
            </a:extLst>
          </p:cNvPr>
          <p:cNvSpPr/>
          <p:nvPr/>
        </p:nvSpPr>
        <p:spPr>
          <a:xfrm>
            <a:off x="729765" y="3641153"/>
            <a:ext cx="1565700" cy="59894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CEE6D4-9FB1-8871-36FA-38277B0912D2}"/>
              </a:ext>
            </a:extLst>
          </p:cNvPr>
          <p:cNvSpPr txBox="1"/>
          <p:nvPr/>
        </p:nvSpPr>
        <p:spPr>
          <a:xfrm>
            <a:off x="1444599" y="3365909"/>
            <a:ext cx="426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PK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97715E-837B-E56A-276F-F30FCA6C3E1B}"/>
              </a:ext>
            </a:extLst>
          </p:cNvPr>
          <p:cNvSpPr/>
          <p:nvPr/>
        </p:nvSpPr>
        <p:spPr>
          <a:xfrm>
            <a:off x="590686" y="2472907"/>
            <a:ext cx="759417" cy="703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DA8F05-7948-E0F5-E2BF-F5CBC001D278}"/>
              </a:ext>
            </a:extLst>
          </p:cNvPr>
          <p:cNvSpPr/>
          <p:nvPr/>
        </p:nvSpPr>
        <p:spPr>
          <a:xfrm>
            <a:off x="627452" y="3556408"/>
            <a:ext cx="806984" cy="733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7EB5A27-CF3D-BFD4-31C0-E7437521C0C7}"/>
              </a:ext>
            </a:extLst>
          </p:cNvPr>
          <p:cNvSpPr txBox="1"/>
          <p:nvPr/>
        </p:nvSpPr>
        <p:spPr>
          <a:xfrm>
            <a:off x="758690" y="2201952"/>
            <a:ext cx="1507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76C31D9-BCAA-B4EF-3177-960A6B16E740}"/>
              </a:ext>
            </a:extLst>
          </p:cNvPr>
          <p:cNvSpPr txBox="1"/>
          <p:nvPr/>
        </p:nvSpPr>
        <p:spPr>
          <a:xfrm>
            <a:off x="247776" y="3776894"/>
            <a:ext cx="517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6" name="Google Shape;130;p4">
            <a:extLst>
              <a:ext uri="{FF2B5EF4-FFF2-40B4-BE49-F238E27FC236}">
                <a16:creationId xmlns:a16="http://schemas.microsoft.com/office/drawing/2014/main" id="{76FB70F3-0BEC-4F5B-B295-A81715C91CDB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550" r="18056" b="34194"/>
          <a:stretch/>
        </p:blipFill>
        <p:spPr>
          <a:xfrm>
            <a:off x="270464" y="526811"/>
            <a:ext cx="442294" cy="44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A2174FBE-6C08-C823-8BCB-182912B082C4}"/>
              </a:ext>
            </a:extLst>
          </p:cNvPr>
          <p:cNvSpPr/>
          <p:nvPr/>
        </p:nvSpPr>
        <p:spPr>
          <a:xfrm rot="11022057">
            <a:off x="191000" y="2750689"/>
            <a:ext cx="973916" cy="1450670"/>
          </a:xfrm>
          <a:prstGeom prst="arc">
            <a:avLst>
              <a:gd name="adj1" fmla="val 16200000"/>
              <a:gd name="adj2" fmla="val 482722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15B9F80-3341-56C6-E32E-48A5201680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943" t="21456"/>
          <a:stretch/>
        </p:blipFill>
        <p:spPr>
          <a:xfrm>
            <a:off x="7079474" y="191399"/>
            <a:ext cx="2018639" cy="40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85799" y="3975449"/>
            <a:ext cx="387212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簡報人：李明翰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5687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90F28FDE-907D-43B5-882F-B8BBEC6BD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3" y="2164392"/>
            <a:ext cx="1945760" cy="1744474"/>
          </a:xfrm>
          <a:prstGeom prst="rect">
            <a:avLst/>
          </a:prstGeom>
        </p:spPr>
      </p:pic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影像辨識 </a:t>
            </a:r>
            <a:r>
              <a:rPr lang="en-US" altLang="zh-TW" dirty="0"/>
              <a:t>-</a:t>
            </a:r>
            <a:r>
              <a:rPr lang="zh-TW" altLang="en-US" dirty="0"/>
              <a:t> 流程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李明翰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35C3EB-2264-4C13-8404-749E5ABA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426" y="2405871"/>
            <a:ext cx="1141117" cy="114111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4BA5169-6D85-48B3-A99D-25F45F171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132" y="1562120"/>
            <a:ext cx="1141117" cy="1216099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7A7307CC-73E6-44C5-A1D2-F297786D8ECF}"/>
              </a:ext>
            </a:extLst>
          </p:cNvPr>
          <p:cNvSpPr/>
          <p:nvPr/>
        </p:nvSpPr>
        <p:spPr>
          <a:xfrm rot="16200000">
            <a:off x="1986525" y="2888966"/>
            <a:ext cx="262270" cy="29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68F5C45F-B05F-41AB-AADB-50F6E8D979C6}"/>
              </a:ext>
            </a:extLst>
          </p:cNvPr>
          <p:cNvSpPr/>
          <p:nvPr/>
        </p:nvSpPr>
        <p:spPr>
          <a:xfrm rot="16200000">
            <a:off x="3613308" y="2895394"/>
            <a:ext cx="262270" cy="29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加號 18">
            <a:extLst>
              <a:ext uri="{FF2B5EF4-FFF2-40B4-BE49-F238E27FC236}">
                <a16:creationId xmlns:a16="http://schemas.microsoft.com/office/drawing/2014/main" id="{57B90885-D772-4A2F-9EEF-435A5F3BF7ED}"/>
              </a:ext>
            </a:extLst>
          </p:cNvPr>
          <p:cNvSpPr/>
          <p:nvPr/>
        </p:nvSpPr>
        <p:spPr>
          <a:xfrm>
            <a:off x="4717172" y="2881004"/>
            <a:ext cx="371002" cy="3414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FE4A313E-0699-4544-B375-55C35B23D6FE}"/>
              </a:ext>
            </a:extLst>
          </p:cNvPr>
          <p:cNvSpPr/>
          <p:nvPr/>
        </p:nvSpPr>
        <p:spPr>
          <a:xfrm rot="16200000">
            <a:off x="6056269" y="2904079"/>
            <a:ext cx="262270" cy="29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DBD566A-4110-49D2-9F2E-F49168340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456" y="3222479"/>
            <a:ext cx="2377697" cy="119309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EB545D2F-795B-4A15-95B5-AC641E5BA85D}"/>
              </a:ext>
            </a:extLst>
          </p:cNvPr>
          <p:cNvSpPr txBox="1"/>
          <p:nvPr/>
        </p:nvSpPr>
        <p:spPr>
          <a:xfrm>
            <a:off x="6563826" y="3801080"/>
            <a:ext cx="237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卡號</a:t>
            </a:r>
            <a:r>
              <a:rPr lang="en-US" altLang="zh-TW" b="1" dirty="0">
                <a:solidFill>
                  <a:srgbClr val="3F53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b="1" dirty="0">
                <a:solidFill>
                  <a:srgbClr val="3F5378"/>
                </a:solidFill>
                <a:latin typeface="+mn-lt"/>
                <a:cs typeface="Times New Roman" panose="02020603050405020304" pitchFamily="18" charset="0"/>
              </a:rPr>
              <a:t>1234 5678 9012 3456</a:t>
            </a:r>
            <a:endParaRPr lang="zh-TW" altLang="en-US" b="1" dirty="0">
              <a:solidFill>
                <a:srgbClr val="3F5378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3981C3D9-B304-4602-B650-43938EA6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20" y="1695531"/>
            <a:ext cx="1945760" cy="1744474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EB73489B-9DE1-4399-8F06-F4D31EE318B6}"/>
              </a:ext>
            </a:extLst>
          </p:cNvPr>
          <p:cNvSpPr/>
          <p:nvPr/>
        </p:nvSpPr>
        <p:spPr>
          <a:xfrm>
            <a:off x="6769394" y="2691099"/>
            <a:ext cx="1275907" cy="160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下 31">
            <a:extLst>
              <a:ext uri="{FF2B5EF4-FFF2-40B4-BE49-F238E27FC236}">
                <a16:creationId xmlns:a16="http://schemas.microsoft.com/office/drawing/2014/main" id="{C3EDB66F-FBC4-44FE-A116-FB41375B36C2}"/>
              </a:ext>
            </a:extLst>
          </p:cNvPr>
          <p:cNvSpPr/>
          <p:nvPr/>
        </p:nvSpPr>
        <p:spPr>
          <a:xfrm>
            <a:off x="7684390" y="2934010"/>
            <a:ext cx="56709" cy="776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DBD8C3C0-E32C-4071-8DA9-54F2B825D786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5" name="Google Shape;878;p46">
            <a:extLst>
              <a:ext uri="{FF2B5EF4-FFF2-40B4-BE49-F238E27FC236}">
                <a16:creationId xmlns:a16="http://schemas.microsoft.com/office/drawing/2014/main" id="{0CF3D51A-1722-4834-8D68-306C61A605D3}"/>
              </a:ext>
            </a:extLst>
          </p:cNvPr>
          <p:cNvGrpSpPr/>
          <p:nvPr/>
        </p:nvGrpSpPr>
        <p:grpSpPr>
          <a:xfrm>
            <a:off x="328440" y="654040"/>
            <a:ext cx="321028" cy="282282"/>
            <a:chOff x="1929775" y="320925"/>
            <a:chExt cx="423800" cy="372650"/>
          </a:xfrm>
        </p:grpSpPr>
        <p:sp>
          <p:nvSpPr>
            <p:cNvPr id="36" name="Google Shape;879;p46">
              <a:extLst>
                <a:ext uri="{FF2B5EF4-FFF2-40B4-BE49-F238E27FC236}">
                  <a16:creationId xmlns:a16="http://schemas.microsoft.com/office/drawing/2014/main" id="{EB73E016-0B13-420E-BC60-CC39267512F5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0;p46">
              <a:extLst>
                <a:ext uri="{FF2B5EF4-FFF2-40B4-BE49-F238E27FC236}">
                  <a16:creationId xmlns:a16="http://schemas.microsoft.com/office/drawing/2014/main" id="{A366EBB7-3A3E-4E01-ACFA-66AE47D34023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1;p46">
              <a:extLst>
                <a:ext uri="{FF2B5EF4-FFF2-40B4-BE49-F238E27FC236}">
                  <a16:creationId xmlns:a16="http://schemas.microsoft.com/office/drawing/2014/main" id="{393C7EF0-5404-41B8-BAFF-5A0D444C39BC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2;p46">
              <a:extLst>
                <a:ext uri="{FF2B5EF4-FFF2-40B4-BE49-F238E27FC236}">
                  <a16:creationId xmlns:a16="http://schemas.microsoft.com/office/drawing/2014/main" id="{B9FFA1ED-CF0C-42F6-B131-DD5056C4E322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3;p46">
              <a:extLst>
                <a:ext uri="{FF2B5EF4-FFF2-40B4-BE49-F238E27FC236}">
                  <a16:creationId xmlns:a16="http://schemas.microsoft.com/office/drawing/2014/main" id="{2ABE0F54-95E7-4E11-BE2C-96BCC20A8487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4" name="資料庫圖表 43">
            <a:extLst>
              <a:ext uri="{FF2B5EF4-FFF2-40B4-BE49-F238E27FC236}">
                <a16:creationId xmlns:a16="http://schemas.microsoft.com/office/drawing/2014/main" id="{8FD9E967-968A-4A12-9FCA-03664CE27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180338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15797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影像辨識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OpenCV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李明翰</a:t>
            </a: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DBD8C3C0-E32C-4071-8DA9-54F2B825D786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03B73F-2DE3-49E7-9265-DFA6156C9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6" y="1988954"/>
            <a:ext cx="2955949" cy="1663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8B3636-F360-4792-9998-062E2324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854" y="1985178"/>
            <a:ext cx="2632338" cy="1667148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FCBEA850-22F5-4DD1-827A-3C3E8D727BBC}"/>
              </a:ext>
            </a:extLst>
          </p:cNvPr>
          <p:cNvSpPr/>
          <p:nvPr/>
        </p:nvSpPr>
        <p:spPr>
          <a:xfrm>
            <a:off x="3251238" y="2858072"/>
            <a:ext cx="2237173" cy="261069"/>
          </a:xfrm>
          <a:prstGeom prst="rightArrow">
            <a:avLst/>
          </a:prstGeom>
          <a:solidFill>
            <a:srgbClr val="92A8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7F62F6-C77A-417C-880C-B92541245D7D}"/>
              </a:ext>
            </a:extLst>
          </p:cNvPr>
          <p:cNvSpPr txBox="1"/>
          <p:nvPr/>
        </p:nvSpPr>
        <p:spPr>
          <a:xfrm>
            <a:off x="3146472" y="2456476"/>
            <a:ext cx="2503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OpenCV &amp; reshape</a:t>
            </a:r>
            <a:endParaRPr lang="zh-TW" altLang="en-US" sz="4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6FDAC94-E259-4772-8C14-CBFF10EF39D0}"/>
              </a:ext>
            </a:extLst>
          </p:cNvPr>
          <p:cNvSpPr txBox="1"/>
          <p:nvPr/>
        </p:nvSpPr>
        <p:spPr>
          <a:xfrm>
            <a:off x="6240687" y="3729986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Size : 600 x 380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2E194DD-8984-4F0D-AFCB-143279B930B7}"/>
              </a:ext>
            </a:extLst>
          </p:cNvPr>
          <p:cNvSpPr txBox="1"/>
          <p:nvPr/>
        </p:nvSpPr>
        <p:spPr>
          <a:xfrm>
            <a:off x="818791" y="3729986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 image</a:t>
            </a:r>
          </a:p>
          <a:p>
            <a:pPr algn="ctr"/>
            <a:r>
              <a:rPr lang="en-US" altLang="zh-TW" dirty="0"/>
              <a:t>Size : 1706 x 960</a:t>
            </a:r>
          </a:p>
        </p:txBody>
      </p:sp>
      <p:grpSp>
        <p:nvGrpSpPr>
          <p:cNvPr id="16" name="Google Shape;878;p46">
            <a:extLst>
              <a:ext uri="{FF2B5EF4-FFF2-40B4-BE49-F238E27FC236}">
                <a16:creationId xmlns:a16="http://schemas.microsoft.com/office/drawing/2014/main" id="{B20C1A3A-E22D-4D1B-9FED-F2597942CEAF}"/>
              </a:ext>
            </a:extLst>
          </p:cNvPr>
          <p:cNvGrpSpPr/>
          <p:nvPr/>
        </p:nvGrpSpPr>
        <p:grpSpPr>
          <a:xfrm>
            <a:off x="328440" y="654040"/>
            <a:ext cx="321028" cy="282282"/>
            <a:chOff x="1929775" y="320925"/>
            <a:chExt cx="423800" cy="372650"/>
          </a:xfrm>
        </p:grpSpPr>
        <p:sp>
          <p:nvSpPr>
            <p:cNvPr id="17" name="Google Shape;879;p46">
              <a:extLst>
                <a:ext uri="{FF2B5EF4-FFF2-40B4-BE49-F238E27FC236}">
                  <a16:creationId xmlns:a16="http://schemas.microsoft.com/office/drawing/2014/main" id="{B4AF23CB-C0DC-40E2-9EFB-936EE21903F0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0;p46">
              <a:extLst>
                <a:ext uri="{FF2B5EF4-FFF2-40B4-BE49-F238E27FC236}">
                  <a16:creationId xmlns:a16="http://schemas.microsoft.com/office/drawing/2014/main" id="{D7FCB633-4612-4FB3-B123-F241F76F7711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1;p46">
              <a:extLst>
                <a:ext uri="{FF2B5EF4-FFF2-40B4-BE49-F238E27FC236}">
                  <a16:creationId xmlns:a16="http://schemas.microsoft.com/office/drawing/2014/main" id="{85B8AE85-3226-419C-825E-D70E48E08DFE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2;p46">
              <a:extLst>
                <a:ext uri="{FF2B5EF4-FFF2-40B4-BE49-F238E27FC236}">
                  <a16:creationId xmlns:a16="http://schemas.microsoft.com/office/drawing/2014/main" id="{B16D1EBF-9597-421D-8775-F159A9B80599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3;p46">
              <a:extLst>
                <a:ext uri="{FF2B5EF4-FFF2-40B4-BE49-F238E27FC236}">
                  <a16:creationId xmlns:a16="http://schemas.microsoft.com/office/drawing/2014/main" id="{3549A889-3AC3-480B-BA87-6CCAA5F83958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4" name="資料庫圖表 23">
            <a:extLst>
              <a:ext uri="{FF2B5EF4-FFF2-40B4-BE49-F238E27FC236}">
                <a16:creationId xmlns:a16="http://schemas.microsoft.com/office/drawing/2014/main" id="{F8574D55-61E7-4C1F-AC56-BF8850C14F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728361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3851F384-955A-4984-A6A2-E8C7688F118F}"/>
              </a:ext>
            </a:extLst>
          </p:cNvPr>
          <p:cNvSpPr/>
          <p:nvPr/>
        </p:nvSpPr>
        <p:spPr>
          <a:xfrm>
            <a:off x="1539240" y="3079317"/>
            <a:ext cx="563880" cy="171904"/>
          </a:xfrm>
          <a:prstGeom prst="rect">
            <a:avLst/>
          </a:prstGeom>
          <a:solidFill>
            <a:srgbClr val="2C2C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19BF135-F0FA-4E58-95E7-67FB60C185AB}"/>
              </a:ext>
            </a:extLst>
          </p:cNvPr>
          <p:cNvSpPr/>
          <p:nvPr/>
        </p:nvSpPr>
        <p:spPr>
          <a:xfrm>
            <a:off x="6819900" y="3121926"/>
            <a:ext cx="563880" cy="171904"/>
          </a:xfrm>
          <a:prstGeom prst="rect">
            <a:avLst/>
          </a:prstGeom>
          <a:solidFill>
            <a:srgbClr val="2C2C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324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811E9-1D95-4507-8A12-A5D0F7AA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組員介紹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DBF2BF-431C-49FE-9C91-B1D271397D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grpSp>
        <p:nvGrpSpPr>
          <p:cNvPr id="6" name="Google Shape;110;p3">
            <a:extLst>
              <a:ext uri="{FF2B5EF4-FFF2-40B4-BE49-F238E27FC236}">
                <a16:creationId xmlns:a16="http://schemas.microsoft.com/office/drawing/2014/main" id="{D9F51815-F18E-40FA-A00A-7998D6F15996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7" name="Google Shape;111;p3">
              <a:extLst>
                <a:ext uri="{FF2B5EF4-FFF2-40B4-BE49-F238E27FC236}">
                  <a16:creationId xmlns:a16="http://schemas.microsoft.com/office/drawing/2014/main" id="{59DE1174-8CAF-4F91-85D7-575CE0BBE058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2;p3">
              <a:extLst>
                <a:ext uri="{FF2B5EF4-FFF2-40B4-BE49-F238E27FC236}">
                  <a16:creationId xmlns:a16="http://schemas.microsoft.com/office/drawing/2014/main" id="{C3458A6F-4001-49E3-A5CE-D22C002D66F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3;p3">
              <a:extLst>
                <a:ext uri="{FF2B5EF4-FFF2-40B4-BE49-F238E27FC236}">
                  <a16:creationId xmlns:a16="http://schemas.microsoft.com/office/drawing/2014/main" id="{2671DE88-9F10-48EB-9F0F-B083359252C3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4;p3">
              <a:extLst>
                <a:ext uri="{FF2B5EF4-FFF2-40B4-BE49-F238E27FC236}">
                  <a16:creationId xmlns:a16="http://schemas.microsoft.com/office/drawing/2014/main" id="{83C65C75-ACED-4A6B-BD12-175B95F3F8C6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5;p3">
              <a:extLst>
                <a:ext uri="{FF2B5EF4-FFF2-40B4-BE49-F238E27FC236}">
                  <a16:creationId xmlns:a16="http://schemas.microsoft.com/office/drawing/2014/main" id="{C82E477F-06CA-475A-91E5-462987123E72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6;p3">
              <a:extLst>
                <a:ext uri="{FF2B5EF4-FFF2-40B4-BE49-F238E27FC236}">
                  <a16:creationId xmlns:a16="http://schemas.microsoft.com/office/drawing/2014/main" id="{1B97F8B1-2946-446E-99A0-0239BD15CBF3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3">
              <a:extLst>
                <a:ext uri="{FF2B5EF4-FFF2-40B4-BE49-F238E27FC236}">
                  <a16:creationId xmlns:a16="http://schemas.microsoft.com/office/drawing/2014/main" id="{4C5EFACA-E9E4-48B5-B82D-C9D76BDA1168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7638906B-037A-4FCC-A81E-ADF3F77D903C}"/>
              </a:ext>
            </a:extLst>
          </p:cNvPr>
          <p:cNvSpPr/>
          <p:nvPr/>
        </p:nvSpPr>
        <p:spPr>
          <a:xfrm>
            <a:off x="946992" y="1445064"/>
            <a:ext cx="1053453" cy="10534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0325">
            <a:solidFill>
              <a:srgbClr val="627CAC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9269661-2947-4A58-8560-AE8547D93FDE}"/>
              </a:ext>
            </a:extLst>
          </p:cNvPr>
          <p:cNvSpPr txBox="1"/>
          <p:nvPr/>
        </p:nvSpPr>
        <p:spPr>
          <a:xfrm>
            <a:off x="946992" y="2564952"/>
            <a:ext cx="10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  <a:endParaRPr lang="en-US" altLang="zh-TW" b="1" dirty="0">
              <a:solidFill>
                <a:srgbClr val="3F537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3F537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A011921-7292-4D5A-90E5-0767236D4CDE}"/>
              </a:ext>
            </a:extLst>
          </p:cNvPr>
          <p:cNvSpPr txBox="1"/>
          <p:nvPr/>
        </p:nvSpPr>
        <p:spPr>
          <a:xfrm>
            <a:off x="2505970" y="2584558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黃榆婷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AAE3C49-A070-45EA-A4FA-4ED0C2C7559F}"/>
              </a:ext>
            </a:extLst>
          </p:cNvPr>
          <p:cNvSpPr/>
          <p:nvPr/>
        </p:nvSpPr>
        <p:spPr>
          <a:xfrm>
            <a:off x="2505970" y="1445064"/>
            <a:ext cx="1053453" cy="105345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rgbClr val="627CAC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3951984-1714-47B1-B184-E99BBB947E85}"/>
              </a:ext>
            </a:extLst>
          </p:cNvPr>
          <p:cNvSpPr txBox="1"/>
          <p:nvPr/>
        </p:nvSpPr>
        <p:spPr>
          <a:xfrm>
            <a:off x="4064948" y="2564952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李明翰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A037B093-374E-4408-9BAB-038AD042B3B6}"/>
              </a:ext>
            </a:extLst>
          </p:cNvPr>
          <p:cNvSpPr/>
          <p:nvPr/>
        </p:nvSpPr>
        <p:spPr>
          <a:xfrm>
            <a:off x="4064948" y="1445064"/>
            <a:ext cx="1053453" cy="105345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60325">
            <a:solidFill>
              <a:srgbClr val="627CAC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6124A0E-FB93-475E-AD48-0401C1F7B3D3}"/>
              </a:ext>
            </a:extLst>
          </p:cNvPr>
          <p:cNvSpPr txBox="1"/>
          <p:nvPr/>
        </p:nvSpPr>
        <p:spPr>
          <a:xfrm>
            <a:off x="5584579" y="258626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王維珽</a:t>
            </a: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DBADA77-384A-44F1-B11C-A106CB9DEA1F}"/>
              </a:ext>
            </a:extLst>
          </p:cNvPr>
          <p:cNvSpPr>
            <a:spLocks noChangeAspect="1"/>
          </p:cNvSpPr>
          <p:nvPr/>
        </p:nvSpPr>
        <p:spPr>
          <a:xfrm>
            <a:off x="5584579" y="1445064"/>
            <a:ext cx="1054800" cy="10548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60325">
            <a:solidFill>
              <a:srgbClr val="627CAC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94344F8-615B-4D06-AF05-D799A07429AF}"/>
              </a:ext>
            </a:extLst>
          </p:cNvPr>
          <p:cNvSpPr txBox="1"/>
          <p:nvPr/>
        </p:nvSpPr>
        <p:spPr>
          <a:xfrm>
            <a:off x="946446" y="4328723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許家浩</a:t>
            </a:r>
          </a:p>
        </p:txBody>
      </p:sp>
      <p:pic>
        <p:nvPicPr>
          <p:cNvPr id="26" name="Google Shape;89;p16">
            <a:extLst>
              <a:ext uri="{FF2B5EF4-FFF2-40B4-BE49-F238E27FC236}">
                <a16:creationId xmlns:a16="http://schemas.microsoft.com/office/drawing/2014/main" id="{93C5944F-9B4E-4545-BF65-CCB63E0DF4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6475"/>
          <a:stretch/>
        </p:blipFill>
        <p:spPr>
          <a:xfrm>
            <a:off x="946991" y="3224127"/>
            <a:ext cx="1053454" cy="1053454"/>
          </a:xfrm>
          <a:prstGeom prst="ellipse">
            <a:avLst/>
          </a:prstGeom>
          <a:ln w="60325" cap="rnd">
            <a:solidFill>
              <a:srgbClr val="627CAC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322EC2A-279B-4C2B-9199-29B2A438EE6F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53"/>
          <a:stretch/>
        </p:blipFill>
        <p:spPr bwMode="auto">
          <a:xfrm>
            <a:off x="2505970" y="3224127"/>
            <a:ext cx="1054800" cy="1054800"/>
          </a:xfrm>
          <a:prstGeom prst="ellipse">
            <a:avLst/>
          </a:prstGeom>
          <a:ln w="60325" cap="rnd">
            <a:solidFill>
              <a:srgbClr val="627CAC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ABF7C6DA-1641-461B-AE82-2583E6E1D8BA}"/>
              </a:ext>
            </a:extLst>
          </p:cNvPr>
          <p:cNvSpPr txBox="1"/>
          <p:nvPr/>
        </p:nvSpPr>
        <p:spPr>
          <a:xfrm>
            <a:off x="2505970" y="4344121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曾東立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EC0DD12-C24F-4E05-99C9-AFFDB742EC5F}"/>
              </a:ext>
            </a:extLst>
          </p:cNvPr>
          <p:cNvSpPr txBox="1"/>
          <p:nvPr/>
        </p:nvSpPr>
        <p:spPr>
          <a:xfrm>
            <a:off x="4008532" y="4322546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黃宗文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515A5258-38AD-443F-AC7B-5F468307F843}"/>
              </a:ext>
            </a:extLst>
          </p:cNvPr>
          <p:cNvPicPr/>
          <p:nvPr/>
        </p:nvPicPr>
        <p:blipFill rotWithShape="1">
          <a:blip r:embed="rId8"/>
          <a:srcRect b="32695"/>
          <a:stretch/>
        </p:blipFill>
        <p:spPr bwMode="auto">
          <a:xfrm>
            <a:off x="4008532" y="3224126"/>
            <a:ext cx="1053453" cy="1054800"/>
          </a:xfrm>
          <a:prstGeom prst="ellipse">
            <a:avLst/>
          </a:prstGeom>
          <a:ln w="60325" cap="rnd">
            <a:solidFill>
              <a:schemeClr val="tx1">
                <a:lumMod val="60000"/>
                <a:lumOff val="4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357D8BB3-0905-4FEE-AFAE-5D1A34EF27B2}"/>
              </a:ext>
            </a:extLst>
          </p:cNvPr>
          <p:cNvSpPr/>
          <p:nvPr/>
        </p:nvSpPr>
        <p:spPr>
          <a:xfrm>
            <a:off x="5584579" y="3224128"/>
            <a:ext cx="1053453" cy="105345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60325">
            <a:solidFill>
              <a:srgbClr val="627CAC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F5DFF8B-4CCE-4FFF-BDBF-F7BA68BAF1DE}"/>
              </a:ext>
            </a:extLst>
          </p:cNvPr>
          <p:cNvSpPr txBox="1"/>
          <p:nvPr/>
        </p:nvSpPr>
        <p:spPr>
          <a:xfrm>
            <a:off x="5584579" y="4344016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林傑威</a:t>
            </a:r>
          </a:p>
        </p:txBody>
      </p:sp>
    </p:spTree>
    <p:extLst>
      <p:ext uri="{BB962C8B-B14F-4D97-AF65-F5344CB8AC3E}">
        <p14:creationId xmlns:p14="http://schemas.microsoft.com/office/powerpoint/2010/main" val="3527908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影像辨識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GCP Vision API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李明翰</a:t>
            </a: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DBD8C3C0-E32C-4071-8DA9-54F2B825D786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FCBEA850-22F5-4DD1-827A-3C3E8D727BBC}"/>
              </a:ext>
            </a:extLst>
          </p:cNvPr>
          <p:cNvSpPr/>
          <p:nvPr/>
        </p:nvSpPr>
        <p:spPr>
          <a:xfrm>
            <a:off x="3234491" y="2916222"/>
            <a:ext cx="2237173" cy="261069"/>
          </a:xfrm>
          <a:prstGeom prst="rightArrow">
            <a:avLst/>
          </a:prstGeom>
          <a:solidFill>
            <a:srgbClr val="92A8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7F62F6-C77A-417C-880C-B92541245D7D}"/>
              </a:ext>
            </a:extLst>
          </p:cNvPr>
          <p:cNvSpPr txBox="1"/>
          <p:nvPr/>
        </p:nvSpPr>
        <p:spPr>
          <a:xfrm>
            <a:off x="3141119" y="2585195"/>
            <a:ext cx="223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GCP Vision API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6FDAC94-E259-4772-8C14-CBFF10EF39D0}"/>
              </a:ext>
            </a:extLst>
          </p:cNvPr>
          <p:cNvSpPr txBox="1"/>
          <p:nvPr/>
        </p:nvSpPr>
        <p:spPr>
          <a:xfrm>
            <a:off x="6241677" y="3816281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Result : 4696 5605 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0863CF5-CE26-48BF-A2DD-6251B9189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0" y="2009945"/>
            <a:ext cx="2827919" cy="1791016"/>
          </a:xfrm>
          <a:prstGeom prst="rect">
            <a:avLst/>
          </a:prstGeom>
        </p:spPr>
      </p:pic>
      <p:grpSp>
        <p:nvGrpSpPr>
          <p:cNvPr id="17" name="Google Shape;878;p46">
            <a:extLst>
              <a:ext uri="{FF2B5EF4-FFF2-40B4-BE49-F238E27FC236}">
                <a16:creationId xmlns:a16="http://schemas.microsoft.com/office/drawing/2014/main" id="{F0C7052C-0C1B-4093-BF19-266763851C9B}"/>
              </a:ext>
            </a:extLst>
          </p:cNvPr>
          <p:cNvGrpSpPr/>
          <p:nvPr/>
        </p:nvGrpSpPr>
        <p:grpSpPr>
          <a:xfrm>
            <a:off x="328440" y="654040"/>
            <a:ext cx="321028" cy="282282"/>
            <a:chOff x="1929775" y="320925"/>
            <a:chExt cx="423800" cy="372650"/>
          </a:xfrm>
        </p:grpSpPr>
        <p:sp>
          <p:nvSpPr>
            <p:cNvPr id="18" name="Google Shape;879;p46">
              <a:extLst>
                <a:ext uri="{FF2B5EF4-FFF2-40B4-BE49-F238E27FC236}">
                  <a16:creationId xmlns:a16="http://schemas.microsoft.com/office/drawing/2014/main" id="{EA6421EF-B51A-4815-B8B3-74BD8538DC8D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0;p46">
              <a:extLst>
                <a:ext uri="{FF2B5EF4-FFF2-40B4-BE49-F238E27FC236}">
                  <a16:creationId xmlns:a16="http://schemas.microsoft.com/office/drawing/2014/main" id="{75E20B05-D4FB-4F2A-8F97-73B3DE7F1A5A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1;p46">
              <a:extLst>
                <a:ext uri="{FF2B5EF4-FFF2-40B4-BE49-F238E27FC236}">
                  <a16:creationId xmlns:a16="http://schemas.microsoft.com/office/drawing/2014/main" id="{08A6E298-76EB-4D7E-95D7-16E52F292B18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2;p46">
              <a:extLst>
                <a:ext uri="{FF2B5EF4-FFF2-40B4-BE49-F238E27FC236}">
                  <a16:creationId xmlns:a16="http://schemas.microsoft.com/office/drawing/2014/main" id="{AD07C9B3-2164-45EB-8C97-7836E3804FB5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3;p46">
              <a:extLst>
                <a:ext uri="{FF2B5EF4-FFF2-40B4-BE49-F238E27FC236}">
                  <a16:creationId xmlns:a16="http://schemas.microsoft.com/office/drawing/2014/main" id="{4DE7E922-286F-415B-A304-B0CE7DB1E5D4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4" name="資料庫圖表 23">
            <a:extLst>
              <a:ext uri="{FF2B5EF4-FFF2-40B4-BE49-F238E27FC236}">
                <a16:creationId xmlns:a16="http://schemas.microsoft.com/office/drawing/2014/main" id="{D035498C-1C60-46F2-986C-458B88BA3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861915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447648B9-7057-43F3-98D3-18D4CF54647A}"/>
              </a:ext>
            </a:extLst>
          </p:cNvPr>
          <p:cNvSpPr txBox="1"/>
          <p:nvPr/>
        </p:nvSpPr>
        <p:spPr>
          <a:xfrm>
            <a:off x="3203457" y="2877630"/>
            <a:ext cx="2165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/>
              <a:t>&amp;</a:t>
            </a:r>
          </a:p>
          <a:p>
            <a:pPr algn="ctr"/>
            <a:r>
              <a:rPr lang="en-US" altLang="zh-TW" sz="2000" dirty="0"/>
              <a:t>Filter(</a:t>
            </a:r>
            <a:r>
              <a:rPr lang="en-US" altLang="zh-TW" sz="2000" dirty="0" err="1"/>
              <a:t>INT&amp;Width</a:t>
            </a:r>
            <a:r>
              <a:rPr lang="en-US" altLang="zh-TW" sz="2000" dirty="0"/>
              <a:t>)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E271F8-1D22-405A-9B41-36F204110517}"/>
              </a:ext>
            </a:extLst>
          </p:cNvPr>
          <p:cNvSpPr/>
          <p:nvPr/>
        </p:nvSpPr>
        <p:spPr>
          <a:xfrm>
            <a:off x="1600200" y="3225801"/>
            <a:ext cx="563880" cy="171904"/>
          </a:xfrm>
          <a:prstGeom prst="rect">
            <a:avLst/>
          </a:prstGeom>
          <a:solidFill>
            <a:srgbClr val="2C2C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C85CF12-1C4C-4DF9-9CAF-56DA7DA1579E}"/>
              </a:ext>
            </a:extLst>
          </p:cNvPr>
          <p:cNvGrpSpPr/>
          <p:nvPr/>
        </p:nvGrpSpPr>
        <p:grpSpPr>
          <a:xfrm>
            <a:off x="5551056" y="1745880"/>
            <a:ext cx="3188976" cy="2078740"/>
            <a:chOff x="5551056" y="1695028"/>
            <a:chExt cx="3188976" cy="207874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1DC09EB-FABB-4036-8B92-923694E6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51056" y="1695028"/>
              <a:ext cx="3188976" cy="207874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C6767E6-93DC-41FB-9FF2-E8D365CA21BD}"/>
                </a:ext>
              </a:extLst>
            </p:cNvPr>
            <p:cNvSpPr/>
            <p:nvPr/>
          </p:nvSpPr>
          <p:spPr>
            <a:xfrm>
              <a:off x="7109864" y="2985305"/>
              <a:ext cx="563880" cy="171904"/>
            </a:xfrm>
            <a:prstGeom prst="rect">
              <a:avLst/>
            </a:prstGeom>
            <a:solidFill>
              <a:srgbClr val="2C2C2A"/>
            </a:solidFill>
            <a:ln>
              <a:solidFill>
                <a:srgbClr val="2525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096E5EB-7165-4E96-8D14-BD2FCEADA14B}"/>
              </a:ext>
            </a:extLst>
          </p:cNvPr>
          <p:cNvGrpSpPr/>
          <p:nvPr/>
        </p:nvGrpSpPr>
        <p:grpSpPr>
          <a:xfrm>
            <a:off x="5681323" y="1834028"/>
            <a:ext cx="2928441" cy="1958648"/>
            <a:chOff x="5666814" y="1863010"/>
            <a:chExt cx="2667905" cy="1689674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67F8F27-8B88-4013-BAFA-584AA4CBD35E}"/>
                </a:ext>
              </a:extLst>
            </p:cNvPr>
            <p:cNvGrpSpPr/>
            <p:nvPr/>
          </p:nvGrpSpPr>
          <p:grpSpPr>
            <a:xfrm>
              <a:off x="5666814" y="1863010"/>
              <a:ext cx="2667905" cy="1689674"/>
              <a:chOff x="5653420" y="1740972"/>
              <a:chExt cx="2667905" cy="1689674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B058E78F-E239-489E-9C7E-19965E6E4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3420" y="1740972"/>
                <a:ext cx="2667905" cy="1689674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0030F7A-ADDC-4F83-867B-4EFF1758CF12}"/>
                  </a:ext>
                </a:extLst>
              </p:cNvPr>
              <p:cNvSpPr/>
              <p:nvPr/>
            </p:nvSpPr>
            <p:spPr>
              <a:xfrm>
                <a:off x="6172363" y="2889989"/>
                <a:ext cx="1315224" cy="16862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C8CBB3-1F3C-48A6-9FDA-54B2FC2E9C4C}"/>
                </a:ext>
              </a:extLst>
            </p:cNvPr>
            <p:cNvSpPr/>
            <p:nvPr/>
          </p:nvSpPr>
          <p:spPr>
            <a:xfrm>
              <a:off x="6875080" y="3036578"/>
              <a:ext cx="513713" cy="111972"/>
            </a:xfrm>
            <a:prstGeom prst="rect">
              <a:avLst/>
            </a:prstGeom>
            <a:solidFill>
              <a:srgbClr val="2C2C2A"/>
            </a:solidFill>
            <a:ln>
              <a:solidFill>
                <a:srgbClr val="2525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5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0616D-18CA-4DB9-B1F8-42AC25ED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影像辨識 </a:t>
            </a:r>
            <a:r>
              <a:rPr lang="en-US" altLang="zh-TW" dirty="0"/>
              <a:t>-</a:t>
            </a:r>
            <a:r>
              <a:rPr lang="zh-TW" altLang="en-US" dirty="0"/>
              <a:t> 使用套件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F44699-2E47-43EB-B863-D6A6A820CE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 dirty="0"/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128AF8D8-0861-4AE1-BA5A-E8C03DAB4C61}"/>
              </a:ext>
            </a:extLst>
          </p:cNvPr>
          <p:cNvGraphicFramePr>
            <a:graphicFrameLocks noGrp="1"/>
          </p:cNvGraphicFramePr>
          <p:nvPr/>
        </p:nvGraphicFramePr>
        <p:xfrm>
          <a:off x="348640" y="2112334"/>
          <a:ext cx="3748440" cy="1942215"/>
        </p:xfrm>
        <a:graphic>
          <a:graphicData uri="http://schemas.openxmlformats.org/drawingml/2006/table">
            <a:tbl>
              <a:tblPr firstRow="1" bandRow="1">
                <a:tableStyleId>{70E0A97C-DA43-4E80-A886-FA4833F16F97}</a:tableStyleId>
              </a:tblPr>
              <a:tblGrid>
                <a:gridCol w="1530327">
                  <a:extLst>
                    <a:ext uri="{9D8B030D-6E8A-4147-A177-3AD203B41FA5}">
                      <a16:colId xmlns:a16="http://schemas.microsoft.com/office/drawing/2014/main" val="3415213997"/>
                    </a:ext>
                  </a:extLst>
                </a:gridCol>
                <a:gridCol w="1014300">
                  <a:extLst>
                    <a:ext uri="{9D8B030D-6E8A-4147-A177-3AD203B41FA5}">
                      <a16:colId xmlns:a16="http://schemas.microsoft.com/office/drawing/2014/main" val="697295840"/>
                    </a:ext>
                  </a:extLst>
                </a:gridCol>
                <a:gridCol w="1203813">
                  <a:extLst>
                    <a:ext uri="{9D8B030D-6E8A-4147-A177-3AD203B41FA5}">
                      <a16:colId xmlns:a16="http://schemas.microsoft.com/office/drawing/2014/main" val="2765056009"/>
                    </a:ext>
                  </a:extLst>
                </a:gridCol>
              </a:tblGrid>
              <a:tr h="47016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600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600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花費時間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38814"/>
                  </a:ext>
                </a:extLst>
              </a:tr>
              <a:tr h="4906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GCP</a:t>
                      </a:r>
                      <a:r>
                        <a:rPr lang="zh-TW" altLang="en-US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Vision API</a:t>
                      </a:r>
                      <a:endParaRPr lang="zh-TW" alt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秒內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626814"/>
                  </a:ext>
                </a:extLst>
              </a:tr>
              <a:tr h="4906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Paddle OCR</a:t>
                      </a:r>
                      <a:endParaRPr lang="zh-TW" alt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66089"/>
                  </a:ext>
                </a:extLst>
              </a:tr>
              <a:tr h="4906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accent4">
                              <a:lumMod val="25000"/>
                            </a:schemeClr>
                          </a:solidFill>
                        </a:rPr>
                        <a:t>Tesseract OCR</a:t>
                      </a:r>
                      <a:endParaRPr lang="zh-TW" alt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51039"/>
                  </a:ext>
                </a:extLst>
              </a:tr>
            </a:tbl>
          </a:graphicData>
        </a:graphic>
      </p:graphicFrame>
      <p:sp>
        <p:nvSpPr>
          <p:cNvPr id="22" name="橢圓 21">
            <a:extLst>
              <a:ext uri="{FF2B5EF4-FFF2-40B4-BE49-F238E27FC236}">
                <a16:creationId xmlns:a16="http://schemas.microsoft.com/office/drawing/2014/main" id="{54BE95D7-767B-4A07-B3AE-19F61AC50DB9}"/>
              </a:ext>
            </a:extLst>
          </p:cNvPr>
          <p:cNvSpPr/>
          <p:nvPr/>
        </p:nvSpPr>
        <p:spPr>
          <a:xfrm>
            <a:off x="39950" y="2692068"/>
            <a:ext cx="273250" cy="26429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5" algn="ctr"/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勝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2AC1809-E60A-4C8B-BF20-DD8A254CC634}"/>
              </a:ext>
            </a:extLst>
          </p:cNvPr>
          <p:cNvSpPr/>
          <p:nvPr/>
        </p:nvSpPr>
        <p:spPr>
          <a:xfrm>
            <a:off x="378954" y="2663897"/>
            <a:ext cx="3673635" cy="2924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05D468B-1663-4275-8AC1-1E190181FF4E}"/>
              </a:ext>
            </a:extLst>
          </p:cNvPr>
          <p:cNvSpPr txBox="1"/>
          <p:nvPr/>
        </p:nvSpPr>
        <p:spPr>
          <a:xfrm>
            <a:off x="7766024" y="2464651"/>
            <a:ext cx="119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F5378"/>
                </a:solidFill>
              </a:rPr>
              <a:t>Paddle OCR</a:t>
            </a:r>
            <a:endParaRPr lang="zh-TW" altLang="en-US" dirty="0">
              <a:solidFill>
                <a:srgbClr val="3F5378"/>
              </a:solidFill>
            </a:endParaRPr>
          </a:p>
          <a:p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D17ACCF-11E7-4D7D-8BA7-3AE5D97B37FF}"/>
              </a:ext>
            </a:extLst>
          </p:cNvPr>
          <p:cNvSpPr txBox="1"/>
          <p:nvPr/>
        </p:nvSpPr>
        <p:spPr>
          <a:xfrm>
            <a:off x="7684946" y="3073522"/>
            <a:ext cx="14590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3F5378"/>
                </a:solidFill>
              </a:rPr>
              <a:t>GCP</a:t>
            </a:r>
            <a:r>
              <a:rPr lang="zh-TW" altLang="en-US" dirty="0">
                <a:solidFill>
                  <a:srgbClr val="3F5378"/>
                </a:solidFill>
              </a:rPr>
              <a:t> </a:t>
            </a:r>
            <a:r>
              <a:rPr lang="en-US" altLang="zh-TW" dirty="0">
                <a:solidFill>
                  <a:srgbClr val="3F5378"/>
                </a:solidFill>
              </a:rPr>
              <a:t>Vision API</a:t>
            </a:r>
            <a:endParaRPr lang="zh-TW" altLang="en-US" dirty="0">
              <a:solidFill>
                <a:srgbClr val="3F5378"/>
              </a:solidFill>
            </a:endParaRPr>
          </a:p>
          <a:p>
            <a:pPr algn="ctr">
              <a:lnSpc>
                <a:spcPct val="150000"/>
              </a:lnSpc>
            </a:pPr>
            <a:endParaRPr lang="zh-TW" altLang="en-US" dirty="0">
              <a:solidFill>
                <a:schemeClr val="accent4">
                  <a:lumMod val="2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9799F54-8881-4627-B3CD-131F9CAEFD6E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李明翰</a:t>
            </a: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C893AA4-9B27-48A2-A6ED-2987D84660C0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" name="Google Shape;878;p46">
            <a:extLst>
              <a:ext uri="{FF2B5EF4-FFF2-40B4-BE49-F238E27FC236}">
                <a16:creationId xmlns:a16="http://schemas.microsoft.com/office/drawing/2014/main" id="{0ECE8487-6C73-4F72-A4FB-9D86ACADE34E}"/>
              </a:ext>
            </a:extLst>
          </p:cNvPr>
          <p:cNvGrpSpPr/>
          <p:nvPr/>
        </p:nvGrpSpPr>
        <p:grpSpPr>
          <a:xfrm>
            <a:off x="328440" y="654040"/>
            <a:ext cx="321028" cy="282282"/>
            <a:chOff x="1929775" y="320925"/>
            <a:chExt cx="423800" cy="372650"/>
          </a:xfrm>
        </p:grpSpPr>
        <p:sp>
          <p:nvSpPr>
            <p:cNvPr id="19" name="Google Shape;879;p46">
              <a:extLst>
                <a:ext uri="{FF2B5EF4-FFF2-40B4-BE49-F238E27FC236}">
                  <a16:creationId xmlns:a16="http://schemas.microsoft.com/office/drawing/2014/main" id="{A821FFEF-D0A0-404F-84EB-6648D4F66FA3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46">
              <a:extLst>
                <a:ext uri="{FF2B5EF4-FFF2-40B4-BE49-F238E27FC236}">
                  <a16:creationId xmlns:a16="http://schemas.microsoft.com/office/drawing/2014/main" id="{92AAF32C-3B91-4828-A584-0F3E3EE56692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46">
              <a:extLst>
                <a:ext uri="{FF2B5EF4-FFF2-40B4-BE49-F238E27FC236}">
                  <a16:creationId xmlns:a16="http://schemas.microsoft.com/office/drawing/2014/main" id="{ECFB2554-9A5A-4029-8EC5-1CD3F29F8352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2;p46">
              <a:extLst>
                <a:ext uri="{FF2B5EF4-FFF2-40B4-BE49-F238E27FC236}">
                  <a16:creationId xmlns:a16="http://schemas.microsoft.com/office/drawing/2014/main" id="{4B2BC78A-F278-4A8A-A283-5A12A1A6C72C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3;p46">
              <a:extLst>
                <a:ext uri="{FF2B5EF4-FFF2-40B4-BE49-F238E27FC236}">
                  <a16:creationId xmlns:a16="http://schemas.microsoft.com/office/drawing/2014/main" id="{CD28B37E-0225-4CF6-AD16-02831AFBE163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7" name="資料庫圖表 26">
            <a:extLst>
              <a:ext uri="{FF2B5EF4-FFF2-40B4-BE49-F238E27FC236}">
                <a16:creationId xmlns:a16="http://schemas.microsoft.com/office/drawing/2014/main" id="{4E081A9B-4285-41A8-94C7-27538C32F7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429036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FAC67DF9-6544-4E9B-917A-73E8A3BF5877}"/>
              </a:ext>
            </a:extLst>
          </p:cNvPr>
          <p:cNvGrpSpPr/>
          <p:nvPr/>
        </p:nvGrpSpPr>
        <p:grpSpPr>
          <a:xfrm>
            <a:off x="4467079" y="1767646"/>
            <a:ext cx="3150921" cy="2506414"/>
            <a:chOff x="4467079" y="1839111"/>
            <a:chExt cx="3150921" cy="2506414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B035774-C7F9-4911-AE60-E81349961CEF}"/>
                </a:ext>
              </a:extLst>
            </p:cNvPr>
            <p:cNvGrpSpPr/>
            <p:nvPr/>
          </p:nvGrpSpPr>
          <p:grpSpPr>
            <a:xfrm>
              <a:off x="4467079" y="1839111"/>
              <a:ext cx="3150921" cy="2506414"/>
              <a:chOff x="4467079" y="1839111"/>
              <a:chExt cx="3150921" cy="2506414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B3DFAB7D-02CE-4AF8-86C0-C655F0105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7079" y="1839111"/>
                <a:ext cx="3150921" cy="2506414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29CE67B-C85D-448F-AEA7-432A37D087C8}"/>
                  </a:ext>
                </a:extLst>
              </p:cNvPr>
              <p:cNvSpPr/>
              <p:nvPr/>
            </p:nvSpPr>
            <p:spPr>
              <a:xfrm>
                <a:off x="5984334" y="3574241"/>
                <a:ext cx="563880" cy="171904"/>
              </a:xfrm>
              <a:prstGeom prst="rect">
                <a:avLst/>
              </a:prstGeom>
              <a:solidFill>
                <a:srgbClr val="2C2C2A"/>
              </a:solidFill>
              <a:ln>
                <a:solidFill>
                  <a:srgbClr val="2525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E574DE2-BD81-4B53-9FB3-8460E3B8BC07}"/>
                </a:ext>
              </a:extLst>
            </p:cNvPr>
            <p:cNvSpPr/>
            <p:nvPr/>
          </p:nvSpPr>
          <p:spPr>
            <a:xfrm>
              <a:off x="5772657" y="1886835"/>
              <a:ext cx="524953" cy="105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25E3B132-E35F-4481-9045-CAD02224547F}"/>
              </a:ext>
            </a:extLst>
          </p:cNvPr>
          <p:cNvGrpSpPr/>
          <p:nvPr/>
        </p:nvGrpSpPr>
        <p:grpSpPr>
          <a:xfrm>
            <a:off x="4541092" y="1825392"/>
            <a:ext cx="3150920" cy="2510248"/>
            <a:chOff x="4534026" y="1737137"/>
            <a:chExt cx="3150920" cy="251024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F133BFFE-0170-4B68-845C-62095CC3AF68}"/>
                </a:ext>
              </a:extLst>
            </p:cNvPr>
            <p:cNvGrpSpPr/>
            <p:nvPr/>
          </p:nvGrpSpPr>
          <p:grpSpPr>
            <a:xfrm>
              <a:off x="4534026" y="1740971"/>
              <a:ext cx="3150920" cy="2506414"/>
              <a:chOff x="2059735" y="1521215"/>
              <a:chExt cx="3150920" cy="2506414"/>
            </a:xfrm>
          </p:grpSpPr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570926E0-98E6-41C8-BEDC-DBF8D028B56A}"/>
                  </a:ext>
                </a:extLst>
              </p:cNvPr>
              <p:cNvGrpSpPr/>
              <p:nvPr/>
            </p:nvGrpSpPr>
            <p:grpSpPr>
              <a:xfrm>
                <a:off x="2059735" y="1521215"/>
                <a:ext cx="3150920" cy="2506414"/>
                <a:chOff x="4572000" y="1839111"/>
                <a:chExt cx="3150920" cy="2506414"/>
              </a:xfrm>
            </p:grpSpPr>
            <p:pic>
              <p:nvPicPr>
                <p:cNvPr id="30" name="圖片 29">
                  <a:extLst>
                    <a:ext uri="{FF2B5EF4-FFF2-40B4-BE49-F238E27FC236}">
                      <a16:creationId xmlns:a16="http://schemas.microsoft.com/office/drawing/2014/main" id="{504AE3A7-872F-4A69-A390-F73BB1EDF6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72000" y="1839111"/>
                  <a:ext cx="3150920" cy="2506414"/>
                </a:xfrm>
                <a:prstGeom prst="rect">
                  <a:avLst/>
                </a:prstGeom>
              </p:spPr>
            </p:pic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E135BE95-5325-494E-963A-284DC683D55F}"/>
                    </a:ext>
                  </a:extLst>
                </p:cNvPr>
                <p:cNvSpPr/>
                <p:nvPr/>
              </p:nvSpPr>
              <p:spPr>
                <a:xfrm>
                  <a:off x="6147460" y="3378671"/>
                  <a:ext cx="563880" cy="171904"/>
                </a:xfrm>
                <a:prstGeom prst="rect">
                  <a:avLst/>
                </a:prstGeom>
                <a:solidFill>
                  <a:srgbClr val="2C2C2A"/>
                </a:solidFill>
                <a:ln>
                  <a:solidFill>
                    <a:srgbClr val="25252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7261E48-C37D-4F4D-AE16-6F2247E421B4}"/>
                  </a:ext>
                </a:extLst>
              </p:cNvPr>
              <p:cNvSpPr/>
              <p:nvPr/>
            </p:nvSpPr>
            <p:spPr>
              <a:xfrm>
                <a:off x="3346479" y="1577509"/>
                <a:ext cx="727443" cy="81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EB63460-AA0E-460E-8B58-E4F8ABE075B0}"/>
                </a:ext>
              </a:extLst>
            </p:cNvPr>
            <p:cNvSpPr txBox="1"/>
            <p:nvPr/>
          </p:nvSpPr>
          <p:spPr>
            <a:xfrm>
              <a:off x="5742824" y="1737137"/>
              <a:ext cx="14618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/>
                <a:t>]</a:t>
              </a:r>
              <a:endParaRPr lang="zh-TW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01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1" grpId="0"/>
      <p:bldP spid="31" grpId="1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85799" y="3975449"/>
            <a:ext cx="387212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簡報人：王維珽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70461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推薦系統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  <p:grpSp>
        <p:nvGrpSpPr>
          <p:cNvPr id="22" name="Google Shape;886;p46">
            <a:extLst>
              <a:ext uri="{FF2B5EF4-FFF2-40B4-BE49-F238E27FC236}">
                <a16:creationId xmlns:a16="http://schemas.microsoft.com/office/drawing/2014/main" id="{9C9D7A55-42FA-4629-B022-5D4C619F2481}"/>
              </a:ext>
            </a:extLst>
          </p:cNvPr>
          <p:cNvGrpSpPr/>
          <p:nvPr/>
        </p:nvGrpSpPr>
        <p:grpSpPr>
          <a:xfrm>
            <a:off x="350744" y="594574"/>
            <a:ext cx="303511" cy="345931"/>
            <a:chOff x="4630125" y="278900"/>
            <a:chExt cx="400675" cy="456675"/>
          </a:xfrm>
        </p:grpSpPr>
        <p:sp>
          <p:nvSpPr>
            <p:cNvPr id="23" name="Google Shape;887;p46">
              <a:extLst>
                <a:ext uri="{FF2B5EF4-FFF2-40B4-BE49-F238E27FC236}">
                  <a16:creationId xmlns:a16="http://schemas.microsoft.com/office/drawing/2014/main" id="{F014BD57-D0A9-4053-B1B4-FBEE50501CD5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8;p46">
              <a:extLst>
                <a:ext uri="{FF2B5EF4-FFF2-40B4-BE49-F238E27FC236}">
                  <a16:creationId xmlns:a16="http://schemas.microsoft.com/office/drawing/2014/main" id="{DEDDAEEC-2F6F-499D-860A-573C4454994A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9;p46">
              <a:extLst>
                <a:ext uri="{FF2B5EF4-FFF2-40B4-BE49-F238E27FC236}">
                  <a16:creationId xmlns:a16="http://schemas.microsoft.com/office/drawing/2014/main" id="{C88F59CB-5F1A-49DD-9CD2-510C6EC338CC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90;p46">
              <a:extLst>
                <a:ext uri="{FF2B5EF4-FFF2-40B4-BE49-F238E27FC236}">
                  <a16:creationId xmlns:a16="http://schemas.microsoft.com/office/drawing/2014/main" id="{FBBA8C3C-6E7C-4920-891B-7BFA55755AD6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1" name="資料庫圖表 30">
            <a:extLst>
              <a:ext uri="{FF2B5EF4-FFF2-40B4-BE49-F238E27FC236}">
                <a16:creationId xmlns:a16="http://schemas.microsoft.com/office/drawing/2014/main" id="{5587AE40-12EA-4425-A018-38FC8C49D5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59316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EF23E71B-5ADA-E632-6AC8-305098BD1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370" y="2380266"/>
            <a:ext cx="1199139" cy="11991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A19589-6B12-B9E3-9E76-041D5CBDA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4684" y="2279621"/>
            <a:ext cx="1299784" cy="1299784"/>
          </a:xfrm>
          <a:prstGeom prst="rect">
            <a:avLst/>
          </a:prstGeom>
        </p:spPr>
      </p:pic>
      <p:pic>
        <p:nvPicPr>
          <p:cNvPr id="1026" name="Picture 2" descr="懶人懶圖2.0 | Yabe-LINE貼圖代購| 台灣No.1，最便宜高效率的代購網">
            <a:extLst>
              <a:ext uri="{FF2B5EF4-FFF2-40B4-BE49-F238E27FC236}">
                <a16:creationId xmlns:a16="http://schemas.microsoft.com/office/drawing/2014/main" id="{65001904-911B-2D20-7331-8F8DBDA8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43" y="2161755"/>
            <a:ext cx="1299784" cy="12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推薦系統 </a:t>
            </a:r>
            <a:r>
              <a:rPr lang="en-US" altLang="zh-TW" dirty="0"/>
              <a:t>- </a:t>
            </a:r>
            <a:r>
              <a:rPr lang="zh-TW" altLang="en-US" dirty="0"/>
              <a:t>演算法</a:t>
            </a:r>
            <a:endParaRPr dirty="0"/>
          </a:p>
        </p:txBody>
      </p:sp>
      <p:sp>
        <p:nvSpPr>
          <p:cNvPr id="20" name="Google Shape;92;p2">
            <a:extLst>
              <a:ext uri="{FF2B5EF4-FFF2-40B4-BE49-F238E27FC236}">
                <a16:creationId xmlns:a16="http://schemas.microsoft.com/office/drawing/2014/main" id="{972F2D1F-8A6F-5224-9DDC-3DCD5EACB673}"/>
              </a:ext>
            </a:extLst>
          </p:cNvPr>
          <p:cNvSpPr txBox="1">
            <a:spLocks noGrp="1"/>
          </p:cNvSpPr>
          <p:nvPr/>
        </p:nvSpPr>
        <p:spPr>
          <a:xfrm>
            <a:off x="0" y="1309827"/>
            <a:ext cx="2474259" cy="155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-US" altLang="zh-TW" b="1" dirty="0">
                <a:latin typeface="+mn-lt"/>
              </a:rPr>
              <a:t>K-MEANS</a:t>
            </a:r>
            <a:r>
              <a:rPr lang="zh-TW" altLang="en-US" b="1" dirty="0"/>
              <a:t>優點</a:t>
            </a:r>
            <a:endParaRPr lang="en-US" altLang="zh-TW" b="1" dirty="0"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zh-TW" altLang="en-US" sz="1600" b="1" dirty="0"/>
              <a:t>     </a:t>
            </a:r>
            <a:r>
              <a:rPr lang="en-US" altLang="zh-TW" sz="1600" b="1" dirty="0"/>
              <a:t>1.</a:t>
            </a:r>
            <a:r>
              <a:rPr lang="zh-TW" altLang="en-US" sz="1600" b="1" dirty="0"/>
              <a:t>容易實作</a:t>
            </a:r>
            <a:endParaRPr lang="en-US" altLang="zh-TW" sz="1600" b="1" dirty="0"/>
          </a:p>
          <a:p>
            <a:pPr marL="101600" indent="0">
              <a:buNone/>
            </a:pPr>
            <a:r>
              <a:rPr lang="zh-TW" altLang="en-US" sz="1600" b="1" dirty="0">
                <a:solidFill>
                  <a:srgbClr val="FF0000"/>
                </a:solidFill>
              </a:rPr>
              <a:t>     </a:t>
            </a:r>
            <a:r>
              <a:rPr lang="en-US" altLang="zh-TW" sz="1600" b="1" dirty="0"/>
              <a:t>2.</a:t>
            </a:r>
            <a:r>
              <a:rPr lang="zh-TW" altLang="en-US" sz="1600" b="1" dirty="0"/>
              <a:t>適合處理大量資料</a:t>
            </a:r>
            <a:endParaRPr lang="en-US" altLang="zh-TW" sz="1600" b="1" dirty="0"/>
          </a:p>
          <a:p>
            <a:pPr marL="101600" indent="0">
              <a:buNone/>
            </a:pPr>
            <a:r>
              <a:rPr lang="zh-TW" altLang="en-US" sz="1600" b="1" dirty="0"/>
              <a:t>     </a:t>
            </a:r>
            <a:r>
              <a:rPr lang="en-US" altLang="zh-TW" sz="1600" b="1" dirty="0"/>
              <a:t>3.</a:t>
            </a:r>
            <a:r>
              <a:rPr lang="zh-TW" altLang="en-US" sz="1600" b="1" dirty="0"/>
              <a:t>保證收斂</a:t>
            </a:r>
            <a:endParaRPr lang="en-US" altLang="zh-TW" sz="1600" b="1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2581D49-598F-7ACB-1477-B4CF80D7C844}"/>
              </a:ext>
            </a:extLst>
          </p:cNvPr>
          <p:cNvSpPr/>
          <p:nvPr/>
        </p:nvSpPr>
        <p:spPr>
          <a:xfrm>
            <a:off x="3073519" y="1933072"/>
            <a:ext cx="714615" cy="2304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 anchorCtr="1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目的為分群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D471B5D-63AD-2D8D-DA42-2121D99E9D37}"/>
              </a:ext>
            </a:extLst>
          </p:cNvPr>
          <p:cNvSpPr/>
          <p:nvPr/>
        </p:nvSpPr>
        <p:spPr>
          <a:xfrm>
            <a:off x="4465674" y="1931202"/>
            <a:ext cx="714615" cy="2304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 anchorCtr="1"/>
          <a:lstStyle/>
          <a:p>
            <a:pPr lvl="1" algn="ctr" latinLnBrk="1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資料量大於</a:t>
            </a:r>
            <a:r>
              <a:rPr lang="en-US" altLang="zh-TW" b="1" dirty="0">
                <a:solidFill>
                  <a:schemeClr val="bg1"/>
                </a:solidFill>
                <a:ea typeface="微軟正黑體" panose="020B0604030504040204" pitchFamily="34" charset="-120"/>
              </a:rPr>
              <a:t>50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F38914E-8435-DB0C-B90F-A1E85C589B66}"/>
              </a:ext>
            </a:extLst>
          </p:cNvPr>
          <p:cNvSpPr/>
          <p:nvPr/>
        </p:nvSpPr>
        <p:spPr>
          <a:xfrm>
            <a:off x="5857829" y="1933070"/>
            <a:ext cx="681038" cy="2304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 anchorCtr="1">
            <a:no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非監督式學習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無標籤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E80F7AC-F712-E811-3626-651AB6EC25B0}"/>
              </a:ext>
            </a:extLst>
          </p:cNvPr>
          <p:cNvSpPr/>
          <p:nvPr/>
        </p:nvSpPr>
        <p:spPr>
          <a:xfrm>
            <a:off x="3879819" y="2844000"/>
            <a:ext cx="503573" cy="42397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E3ABC984-284E-43C2-001F-93DA2534858D}"/>
              </a:ext>
            </a:extLst>
          </p:cNvPr>
          <p:cNvSpPr/>
          <p:nvPr/>
        </p:nvSpPr>
        <p:spPr>
          <a:xfrm>
            <a:off x="5270588" y="2844000"/>
            <a:ext cx="503573" cy="42397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8" name="Google Shape;886;p46">
            <a:extLst>
              <a:ext uri="{FF2B5EF4-FFF2-40B4-BE49-F238E27FC236}">
                <a16:creationId xmlns:a16="http://schemas.microsoft.com/office/drawing/2014/main" id="{85BA23CE-48EF-47A3-B22E-DE21C2A5AACB}"/>
              </a:ext>
            </a:extLst>
          </p:cNvPr>
          <p:cNvGrpSpPr/>
          <p:nvPr/>
        </p:nvGrpSpPr>
        <p:grpSpPr>
          <a:xfrm>
            <a:off x="350744" y="594574"/>
            <a:ext cx="303511" cy="345931"/>
            <a:chOff x="4630125" y="278900"/>
            <a:chExt cx="400675" cy="456675"/>
          </a:xfrm>
        </p:grpSpPr>
        <p:sp>
          <p:nvSpPr>
            <p:cNvPr id="19" name="Google Shape;887;p46">
              <a:extLst>
                <a:ext uri="{FF2B5EF4-FFF2-40B4-BE49-F238E27FC236}">
                  <a16:creationId xmlns:a16="http://schemas.microsoft.com/office/drawing/2014/main" id="{1CDB986B-D4D6-4C65-9954-19503474C37F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8;p46">
              <a:extLst>
                <a:ext uri="{FF2B5EF4-FFF2-40B4-BE49-F238E27FC236}">
                  <a16:creationId xmlns:a16="http://schemas.microsoft.com/office/drawing/2014/main" id="{65F3E65F-15B5-4F9A-96E1-2E6D96F8B443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9;p46">
              <a:extLst>
                <a:ext uri="{FF2B5EF4-FFF2-40B4-BE49-F238E27FC236}">
                  <a16:creationId xmlns:a16="http://schemas.microsoft.com/office/drawing/2014/main" id="{52ADD309-C537-466D-9454-3E615F467486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90;p46">
              <a:extLst>
                <a:ext uri="{FF2B5EF4-FFF2-40B4-BE49-F238E27FC236}">
                  <a16:creationId xmlns:a16="http://schemas.microsoft.com/office/drawing/2014/main" id="{3C43C1ED-B630-47A9-A9D6-2F6A08023DFF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2" name="資料庫圖表 31">
            <a:extLst>
              <a:ext uri="{FF2B5EF4-FFF2-40B4-BE49-F238E27FC236}">
                <a16:creationId xmlns:a16="http://schemas.microsoft.com/office/drawing/2014/main" id="{37E34E71-46DF-4759-AB7E-D35CBF929C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223141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投影片編號版面配置區 4">
            <a:extLst>
              <a:ext uri="{FF2B5EF4-FFF2-40B4-BE49-F238E27FC236}">
                <a16:creationId xmlns:a16="http://schemas.microsoft.com/office/drawing/2014/main" id="{A7CCFFF4-ACE8-4AF7-A470-977E530197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2392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推薦系統 </a:t>
            </a:r>
            <a:r>
              <a:rPr lang="en-US" altLang="zh-TW" dirty="0"/>
              <a:t>- </a:t>
            </a:r>
            <a:r>
              <a:rPr lang="zh-TW" altLang="en-US" dirty="0"/>
              <a:t>資料特徵</a:t>
            </a:r>
            <a:endParaRPr dirty="0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FE4A313E-0699-4544-B375-55C35B23D6FE}"/>
              </a:ext>
            </a:extLst>
          </p:cNvPr>
          <p:cNvSpPr/>
          <p:nvPr/>
        </p:nvSpPr>
        <p:spPr>
          <a:xfrm rot="16200000">
            <a:off x="4968450" y="3123973"/>
            <a:ext cx="262270" cy="29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B577513A-DA29-CDA1-B8A0-024BEF0A64FB}"/>
              </a:ext>
            </a:extLst>
          </p:cNvPr>
          <p:cNvSpPr txBox="1">
            <a:spLocks noGrp="1"/>
          </p:cNvSpPr>
          <p:nvPr/>
        </p:nvSpPr>
        <p:spPr>
          <a:xfrm>
            <a:off x="-17439" y="1856574"/>
            <a:ext cx="2698941" cy="122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b="1" dirty="0"/>
              <a:t>資料整理</a:t>
            </a:r>
            <a:endParaRPr lang="en-US" altLang="zh-TW" b="1" dirty="0"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zh-TW" altLang="en-US" b="1" dirty="0"/>
              <a:t>     </a:t>
            </a:r>
            <a:r>
              <a:rPr lang="zh-TW" altLang="en-US" sz="1600" b="1" dirty="0"/>
              <a:t>卡片種類</a:t>
            </a:r>
            <a:r>
              <a:rPr lang="en-US" altLang="zh-TW" sz="1600" b="1" dirty="0"/>
              <a:t>:</a:t>
            </a:r>
            <a:r>
              <a:rPr lang="en-US" altLang="zh-TW" sz="1600" b="1" dirty="0">
                <a:latin typeface="+mn-lt"/>
              </a:rPr>
              <a:t>122</a:t>
            </a:r>
            <a:r>
              <a:rPr lang="zh-TW" altLang="en-US" sz="1600" b="1" dirty="0"/>
              <a:t>種</a:t>
            </a:r>
            <a:r>
              <a:rPr lang="zh-TW" altLang="en-US" dirty="0">
                <a:solidFill>
                  <a:srgbClr val="FF0000"/>
                </a:solidFill>
              </a:rPr>
              <a:t>      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129A06-8E5F-D26A-DFC5-5EEAF45D5DFD}"/>
              </a:ext>
            </a:extLst>
          </p:cNvPr>
          <p:cNvSpPr txBox="1"/>
          <p:nvPr/>
        </p:nvSpPr>
        <p:spPr>
          <a:xfrm>
            <a:off x="255574" y="1372881"/>
            <a:ext cx="624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五個特徵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外送平台、影音娛樂、網路購物、行動支付、超商</a:t>
            </a:r>
          </a:p>
        </p:txBody>
      </p:sp>
      <p:pic>
        <p:nvPicPr>
          <p:cNvPr id="1026" name="Picture 2" descr="Day 08：Python基本介紹01 | 環境架設、Hello Python! - iT 邦幫忙::一起幫忙解決難題，拯救IT 人的一天">
            <a:extLst>
              <a:ext uri="{FF2B5EF4-FFF2-40B4-BE49-F238E27FC236}">
                <a16:creationId xmlns:a16="http://schemas.microsoft.com/office/drawing/2014/main" id="{ECEEA585-395A-3BA3-6609-01A0DB035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40" y="1829387"/>
            <a:ext cx="2026740" cy="58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] Numpy 學習筆記: ufunc[np-003] | by ChunJen Wang | jimmy-wang | Medium">
            <a:extLst>
              <a:ext uri="{FF2B5EF4-FFF2-40B4-BE49-F238E27FC236}">
                <a16:creationId xmlns:a16="http://schemas.microsoft.com/office/drawing/2014/main" id="{AD080357-07BD-9B3E-B04F-8525A374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80" y="1803273"/>
            <a:ext cx="1595210" cy="6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ndas - 维基百科，自由的百科全书">
            <a:extLst>
              <a:ext uri="{FF2B5EF4-FFF2-40B4-BE49-F238E27FC236}">
                <a16:creationId xmlns:a16="http://schemas.microsoft.com/office/drawing/2014/main" id="{1E690EF7-0DB9-D940-C878-8C1F6AEA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675" y="1856574"/>
            <a:ext cx="1315000" cy="5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6C0567-8D99-491E-014A-3FCB75AC5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698" y="2448873"/>
            <a:ext cx="2218104" cy="166696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671278C-9311-EC96-FCBD-5523B5411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4368" y="2619980"/>
            <a:ext cx="3580129" cy="1418835"/>
          </a:xfrm>
          <a:prstGeom prst="rect">
            <a:avLst/>
          </a:prstGeom>
        </p:spPr>
      </p:pic>
      <p:grpSp>
        <p:nvGrpSpPr>
          <p:cNvPr id="19" name="Google Shape;886;p46">
            <a:extLst>
              <a:ext uri="{FF2B5EF4-FFF2-40B4-BE49-F238E27FC236}">
                <a16:creationId xmlns:a16="http://schemas.microsoft.com/office/drawing/2014/main" id="{C82BF3ED-C61F-4597-81D4-AF4C172CBE5F}"/>
              </a:ext>
            </a:extLst>
          </p:cNvPr>
          <p:cNvGrpSpPr/>
          <p:nvPr/>
        </p:nvGrpSpPr>
        <p:grpSpPr>
          <a:xfrm>
            <a:off x="350744" y="594574"/>
            <a:ext cx="303511" cy="345931"/>
            <a:chOff x="4630125" y="278900"/>
            <a:chExt cx="400675" cy="456675"/>
          </a:xfrm>
        </p:grpSpPr>
        <p:sp>
          <p:nvSpPr>
            <p:cNvPr id="20" name="Google Shape;887;p46">
              <a:extLst>
                <a:ext uri="{FF2B5EF4-FFF2-40B4-BE49-F238E27FC236}">
                  <a16:creationId xmlns:a16="http://schemas.microsoft.com/office/drawing/2014/main" id="{BC8B362D-ABC8-4EB0-BD6D-1D2CDCC3457A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8;p46">
              <a:extLst>
                <a:ext uri="{FF2B5EF4-FFF2-40B4-BE49-F238E27FC236}">
                  <a16:creationId xmlns:a16="http://schemas.microsoft.com/office/drawing/2014/main" id="{CE4D5935-50E3-4E03-AFFE-95EE7DE38E5D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9;p46">
              <a:extLst>
                <a:ext uri="{FF2B5EF4-FFF2-40B4-BE49-F238E27FC236}">
                  <a16:creationId xmlns:a16="http://schemas.microsoft.com/office/drawing/2014/main" id="{173C7619-3F0E-4C06-94EE-BAFFE46EE468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0;p46">
              <a:extLst>
                <a:ext uri="{FF2B5EF4-FFF2-40B4-BE49-F238E27FC236}">
                  <a16:creationId xmlns:a16="http://schemas.microsoft.com/office/drawing/2014/main" id="{9E27D07F-0DFA-4A6A-B07B-AA352CF1DC98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2" name="資料庫圖表 31">
            <a:extLst>
              <a:ext uri="{FF2B5EF4-FFF2-40B4-BE49-F238E27FC236}">
                <a16:creationId xmlns:a16="http://schemas.microsoft.com/office/drawing/2014/main" id="{BD6C166B-C6F3-445B-AEB2-EDF41A04AC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7992900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4" name="投影片編號版面配置區 4">
            <a:extLst>
              <a:ext uri="{FF2B5EF4-FFF2-40B4-BE49-F238E27FC236}">
                <a16:creationId xmlns:a16="http://schemas.microsoft.com/office/drawing/2014/main" id="{198E59BA-2DA2-470B-9FF8-99A37B73B0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1513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推薦系統</a:t>
            </a:r>
            <a:r>
              <a:rPr lang="en-US" altLang="zh-TW" dirty="0"/>
              <a:t>-</a:t>
            </a:r>
            <a:r>
              <a:rPr lang="zh-TW" altLang="en-US" dirty="0"/>
              <a:t>分群</a:t>
            </a:r>
            <a:endParaRPr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6BEC8EF-7DBD-4890-099B-E3DB2B82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1" y="1435484"/>
            <a:ext cx="4667151" cy="3142942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9412DE8C-5E7B-709A-3209-7EB7A7DEF12B}"/>
              </a:ext>
            </a:extLst>
          </p:cNvPr>
          <p:cNvSpPr/>
          <p:nvPr/>
        </p:nvSpPr>
        <p:spPr>
          <a:xfrm>
            <a:off x="4241587" y="2835407"/>
            <a:ext cx="330413" cy="338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008A11E-7EC1-92D0-AD17-516D482DE4BA}"/>
              </a:ext>
            </a:extLst>
          </p:cNvPr>
          <p:cNvCxnSpPr>
            <a:stCxn id="17" idx="4"/>
          </p:cNvCxnSpPr>
          <p:nvPr/>
        </p:nvCxnSpPr>
        <p:spPr>
          <a:xfrm flipH="1">
            <a:off x="4406793" y="3173504"/>
            <a:ext cx="1" cy="875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Google Shape;92;p2">
            <a:extLst>
              <a:ext uri="{FF2B5EF4-FFF2-40B4-BE49-F238E27FC236}">
                <a16:creationId xmlns:a16="http://schemas.microsoft.com/office/drawing/2014/main" id="{972F2D1F-8A6F-5224-9DDC-3DCD5EACB673}"/>
              </a:ext>
            </a:extLst>
          </p:cNvPr>
          <p:cNvSpPr txBox="1">
            <a:spLocks noGrp="1"/>
          </p:cNvSpPr>
          <p:nvPr/>
        </p:nvSpPr>
        <p:spPr>
          <a:xfrm>
            <a:off x="0" y="1433194"/>
            <a:ext cx="2698941" cy="122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b="1" dirty="0"/>
              <a:t>最佳</a:t>
            </a:r>
            <a:r>
              <a:rPr lang="en-US" altLang="zh-TW" b="1" dirty="0">
                <a:latin typeface="+mn-lt"/>
              </a:rPr>
              <a:t>K</a:t>
            </a:r>
            <a:r>
              <a:rPr lang="zh-TW" altLang="en-US" b="1" dirty="0"/>
              <a:t>值</a:t>
            </a:r>
            <a:endParaRPr lang="en-US" altLang="zh-TW" b="1" dirty="0"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zh-TW" altLang="en-US" b="1" dirty="0"/>
              <a:t>     </a:t>
            </a:r>
            <a:r>
              <a:rPr lang="zh-TW" altLang="en-US" sz="1600" b="1" dirty="0"/>
              <a:t>優惠</a:t>
            </a:r>
            <a:r>
              <a:rPr lang="zh-TW" altLang="en-US" sz="1600" b="1" dirty="0">
                <a:solidFill>
                  <a:schemeClr val="tx1"/>
                </a:solidFill>
              </a:rPr>
              <a:t>分類劃分為</a:t>
            </a:r>
            <a:r>
              <a:rPr lang="en-US" altLang="zh-TW" sz="16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zh-TW" altLang="en-US" sz="1600" b="1" dirty="0">
                <a:solidFill>
                  <a:srgbClr val="FF0000"/>
                </a:solidFill>
              </a:rPr>
              <a:t>群</a:t>
            </a:r>
            <a:r>
              <a:rPr lang="zh-TW" altLang="en-US" dirty="0">
                <a:solidFill>
                  <a:srgbClr val="FF0000"/>
                </a:solidFill>
              </a:rPr>
              <a:t>    </a:t>
            </a:r>
            <a:endParaRPr lang="en-US" altLang="zh-TW" dirty="0">
              <a:solidFill>
                <a:srgbClr val="FF0000"/>
              </a:solidFill>
            </a:endParaRPr>
          </a:p>
        </p:txBody>
      </p:sp>
      <p:grpSp>
        <p:nvGrpSpPr>
          <p:cNvPr id="14" name="Google Shape;886;p46">
            <a:extLst>
              <a:ext uri="{FF2B5EF4-FFF2-40B4-BE49-F238E27FC236}">
                <a16:creationId xmlns:a16="http://schemas.microsoft.com/office/drawing/2014/main" id="{4CDCF971-0D17-407C-87E6-7AEB20339129}"/>
              </a:ext>
            </a:extLst>
          </p:cNvPr>
          <p:cNvGrpSpPr/>
          <p:nvPr/>
        </p:nvGrpSpPr>
        <p:grpSpPr>
          <a:xfrm>
            <a:off x="350744" y="594574"/>
            <a:ext cx="303511" cy="345931"/>
            <a:chOff x="4630125" y="278900"/>
            <a:chExt cx="400675" cy="456675"/>
          </a:xfrm>
        </p:grpSpPr>
        <p:sp>
          <p:nvSpPr>
            <p:cNvPr id="16" name="Google Shape;887;p46">
              <a:extLst>
                <a:ext uri="{FF2B5EF4-FFF2-40B4-BE49-F238E27FC236}">
                  <a16:creationId xmlns:a16="http://schemas.microsoft.com/office/drawing/2014/main" id="{689FDD90-0DE4-4E14-AB4C-E6A3396CAD6A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8;p46">
              <a:extLst>
                <a:ext uri="{FF2B5EF4-FFF2-40B4-BE49-F238E27FC236}">
                  <a16:creationId xmlns:a16="http://schemas.microsoft.com/office/drawing/2014/main" id="{D0CCCA70-0E85-4142-9F99-FAEB94AF8B6E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9;p46">
              <a:extLst>
                <a:ext uri="{FF2B5EF4-FFF2-40B4-BE49-F238E27FC236}">
                  <a16:creationId xmlns:a16="http://schemas.microsoft.com/office/drawing/2014/main" id="{B16CFE39-A475-4BE2-83AD-E66558601CD2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0;p46">
              <a:extLst>
                <a:ext uri="{FF2B5EF4-FFF2-40B4-BE49-F238E27FC236}">
                  <a16:creationId xmlns:a16="http://schemas.microsoft.com/office/drawing/2014/main" id="{2D280724-080B-4C19-AC84-F47EC5C5D99C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2" name="資料庫圖表 31">
            <a:extLst>
              <a:ext uri="{FF2B5EF4-FFF2-40B4-BE49-F238E27FC236}">
                <a16:creationId xmlns:a16="http://schemas.microsoft.com/office/drawing/2014/main" id="{1A445DBE-064F-4CA1-BDB1-DB1882BD4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413470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投影片編號版面配置區 4">
            <a:extLst>
              <a:ext uri="{FF2B5EF4-FFF2-40B4-BE49-F238E27FC236}">
                <a16:creationId xmlns:a16="http://schemas.microsoft.com/office/drawing/2014/main" id="{651A2ECC-7D77-492D-95F7-30EEC2CE2F2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333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推薦系統 </a:t>
            </a:r>
            <a:r>
              <a:rPr lang="en-US" altLang="zh-TW" dirty="0"/>
              <a:t>– </a:t>
            </a:r>
            <a:r>
              <a:rPr lang="zh-TW" altLang="en-US" dirty="0"/>
              <a:t>懶人推薦</a:t>
            </a:r>
            <a:endParaRPr dirty="0"/>
          </a:p>
        </p:txBody>
      </p:sp>
      <p:sp>
        <p:nvSpPr>
          <p:cNvPr id="20" name="Google Shape;92;p2">
            <a:extLst>
              <a:ext uri="{FF2B5EF4-FFF2-40B4-BE49-F238E27FC236}">
                <a16:creationId xmlns:a16="http://schemas.microsoft.com/office/drawing/2014/main" id="{972F2D1F-8A6F-5224-9DDC-3DCD5EACB673}"/>
              </a:ext>
            </a:extLst>
          </p:cNvPr>
          <p:cNvSpPr txBox="1">
            <a:spLocks noGrp="1"/>
          </p:cNvSpPr>
          <p:nvPr/>
        </p:nvSpPr>
        <p:spPr>
          <a:xfrm>
            <a:off x="0" y="1433194"/>
            <a:ext cx="2698941" cy="122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zh-TW" altLang="en-US" b="1" dirty="0"/>
              <a:t>散佈圖</a:t>
            </a:r>
            <a:endParaRPr lang="en-US" altLang="zh-TW" b="1" dirty="0"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zh-TW" altLang="en-US" b="1" dirty="0"/>
              <a:t>     </a:t>
            </a:r>
            <a:r>
              <a:rPr lang="zh-TW" altLang="en-US" sz="1600" b="1" dirty="0"/>
              <a:t>找出該群最佳信用卡</a:t>
            </a:r>
            <a:r>
              <a:rPr lang="zh-TW" altLang="en-US" dirty="0">
                <a:solidFill>
                  <a:srgbClr val="FF0000"/>
                </a:solidFill>
              </a:rPr>
              <a:t>    </a:t>
            </a:r>
            <a:endParaRPr lang="en-US" altLang="zh-TW" dirty="0">
              <a:solidFill>
                <a:srgbClr val="FF0000"/>
              </a:solidFill>
            </a:endParaRPr>
          </a:p>
        </p:txBody>
      </p:sp>
      <p:grpSp>
        <p:nvGrpSpPr>
          <p:cNvPr id="13" name="Google Shape;886;p46">
            <a:extLst>
              <a:ext uri="{FF2B5EF4-FFF2-40B4-BE49-F238E27FC236}">
                <a16:creationId xmlns:a16="http://schemas.microsoft.com/office/drawing/2014/main" id="{FC53FD46-C43E-4081-88F6-3A3BDC21D8B3}"/>
              </a:ext>
            </a:extLst>
          </p:cNvPr>
          <p:cNvGrpSpPr/>
          <p:nvPr/>
        </p:nvGrpSpPr>
        <p:grpSpPr>
          <a:xfrm>
            <a:off x="350744" y="594574"/>
            <a:ext cx="303511" cy="345931"/>
            <a:chOff x="4630125" y="278900"/>
            <a:chExt cx="400675" cy="456675"/>
          </a:xfrm>
        </p:grpSpPr>
        <p:sp>
          <p:nvSpPr>
            <p:cNvPr id="14" name="Google Shape;887;p46">
              <a:extLst>
                <a:ext uri="{FF2B5EF4-FFF2-40B4-BE49-F238E27FC236}">
                  <a16:creationId xmlns:a16="http://schemas.microsoft.com/office/drawing/2014/main" id="{BA563692-EC55-4D56-AA1D-35BF87085150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8;p46">
              <a:extLst>
                <a:ext uri="{FF2B5EF4-FFF2-40B4-BE49-F238E27FC236}">
                  <a16:creationId xmlns:a16="http://schemas.microsoft.com/office/drawing/2014/main" id="{EA39DDC0-7B61-452C-ACCF-4BEA6DDD482A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9;p46">
              <a:extLst>
                <a:ext uri="{FF2B5EF4-FFF2-40B4-BE49-F238E27FC236}">
                  <a16:creationId xmlns:a16="http://schemas.microsoft.com/office/drawing/2014/main" id="{52F3E707-B0CB-4809-8826-868873493578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0;p46">
              <a:extLst>
                <a:ext uri="{FF2B5EF4-FFF2-40B4-BE49-F238E27FC236}">
                  <a16:creationId xmlns:a16="http://schemas.microsoft.com/office/drawing/2014/main" id="{D0E2C5AC-2643-45D5-922E-3FE903CA5A1D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E1CE859E-C040-46FF-A533-51A59C8C7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554613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橢圓 1">
            <a:extLst>
              <a:ext uri="{FF2B5EF4-FFF2-40B4-BE49-F238E27FC236}">
                <a16:creationId xmlns:a16="http://schemas.microsoft.com/office/drawing/2014/main" id="{9503DA08-AA4E-EA2D-3BEC-B57559F4506F}"/>
              </a:ext>
            </a:extLst>
          </p:cNvPr>
          <p:cNvSpPr/>
          <p:nvPr/>
        </p:nvSpPr>
        <p:spPr>
          <a:xfrm>
            <a:off x="187055" y="2517304"/>
            <a:ext cx="445062" cy="445239"/>
          </a:xfrm>
          <a:prstGeom prst="ellipse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F41A35-5C6A-711A-B7C8-25E943F75424}"/>
              </a:ext>
            </a:extLst>
          </p:cNvPr>
          <p:cNvSpPr txBox="1"/>
          <p:nvPr/>
        </p:nvSpPr>
        <p:spPr>
          <a:xfrm>
            <a:off x="656643" y="25552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較無明顯特徵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126B8F6-0021-4CA2-1DB5-4A81E3456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941" y="1267046"/>
            <a:ext cx="4336553" cy="3151824"/>
          </a:xfrm>
          <a:prstGeom prst="rect">
            <a:avLst/>
          </a:prstGeom>
        </p:spPr>
      </p:pic>
      <p:sp>
        <p:nvSpPr>
          <p:cNvPr id="24" name="投影片編號版面配置區 4">
            <a:extLst>
              <a:ext uri="{FF2B5EF4-FFF2-40B4-BE49-F238E27FC236}">
                <a16:creationId xmlns:a16="http://schemas.microsoft.com/office/drawing/2014/main" id="{EEE9BC16-D580-4C8C-98D7-9693168705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747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推薦系統 </a:t>
            </a:r>
            <a:r>
              <a:rPr lang="en-US" altLang="zh-TW" dirty="0"/>
              <a:t>– </a:t>
            </a:r>
            <a:r>
              <a:rPr lang="zh-TW" altLang="en-US" dirty="0"/>
              <a:t>懶人推薦</a:t>
            </a:r>
            <a:endParaRPr dirty="0"/>
          </a:p>
        </p:txBody>
      </p:sp>
      <p:grpSp>
        <p:nvGrpSpPr>
          <p:cNvPr id="13" name="Google Shape;886;p46">
            <a:extLst>
              <a:ext uri="{FF2B5EF4-FFF2-40B4-BE49-F238E27FC236}">
                <a16:creationId xmlns:a16="http://schemas.microsoft.com/office/drawing/2014/main" id="{FC53FD46-C43E-4081-88F6-3A3BDC21D8B3}"/>
              </a:ext>
            </a:extLst>
          </p:cNvPr>
          <p:cNvGrpSpPr/>
          <p:nvPr/>
        </p:nvGrpSpPr>
        <p:grpSpPr>
          <a:xfrm>
            <a:off x="350744" y="594574"/>
            <a:ext cx="303511" cy="345931"/>
            <a:chOff x="4630125" y="278900"/>
            <a:chExt cx="400675" cy="456675"/>
          </a:xfrm>
        </p:grpSpPr>
        <p:sp>
          <p:nvSpPr>
            <p:cNvPr id="14" name="Google Shape;887;p46">
              <a:extLst>
                <a:ext uri="{FF2B5EF4-FFF2-40B4-BE49-F238E27FC236}">
                  <a16:creationId xmlns:a16="http://schemas.microsoft.com/office/drawing/2014/main" id="{BA563692-EC55-4D56-AA1D-35BF87085150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8;p46">
              <a:extLst>
                <a:ext uri="{FF2B5EF4-FFF2-40B4-BE49-F238E27FC236}">
                  <a16:creationId xmlns:a16="http://schemas.microsoft.com/office/drawing/2014/main" id="{EA39DDC0-7B61-452C-ACCF-4BEA6DDD482A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9;p46">
              <a:extLst>
                <a:ext uri="{FF2B5EF4-FFF2-40B4-BE49-F238E27FC236}">
                  <a16:creationId xmlns:a16="http://schemas.microsoft.com/office/drawing/2014/main" id="{52F3E707-B0CB-4809-8826-868873493578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0;p46">
              <a:extLst>
                <a:ext uri="{FF2B5EF4-FFF2-40B4-BE49-F238E27FC236}">
                  <a16:creationId xmlns:a16="http://schemas.microsoft.com/office/drawing/2014/main" id="{D0E2C5AC-2643-45D5-922E-3FE903CA5A1D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E1CE859E-C040-46FF-A533-51A59C8C7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754276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橢圓 1">
            <a:extLst>
              <a:ext uri="{FF2B5EF4-FFF2-40B4-BE49-F238E27FC236}">
                <a16:creationId xmlns:a16="http://schemas.microsoft.com/office/drawing/2014/main" id="{2504D4A5-FC62-008B-67E7-3BC56205AA70}"/>
              </a:ext>
            </a:extLst>
          </p:cNvPr>
          <p:cNvSpPr/>
          <p:nvPr/>
        </p:nvSpPr>
        <p:spPr>
          <a:xfrm>
            <a:off x="187200" y="1494000"/>
            <a:ext cx="445062" cy="4452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0000"/>
              </a:highligh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E6E2E1-BB56-DF85-9F33-660330B5AC5B}"/>
              </a:ext>
            </a:extLst>
          </p:cNvPr>
          <p:cNvSpPr txBox="1"/>
          <p:nvPr/>
        </p:nvSpPr>
        <p:spPr>
          <a:xfrm>
            <a:off x="654255" y="15351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無腦萬用卡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E24698-73B7-0DBE-B2A3-C979530CCE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0945" y="1437162"/>
            <a:ext cx="4334413" cy="3150269"/>
          </a:xfrm>
          <a:prstGeom prst="rect">
            <a:avLst/>
          </a:prstGeom>
        </p:spPr>
      </p:pic>
      <p:sp>
        <p:nvSpPr>
          <p:cNvPr id="20" name="投影片編號版面配置區 4">
            <a:extLst>
              <a:ext uri="{FF2B5EF4-FFF2-40B4-BE49-F238E27FC236}">
                <a16:creationId xmlns:a16="http://schemas.microsoft.com/office/drawing/2014/main" id="{9EEDD3B0-5A2B-4D57-BB53-685FC76951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756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推薦系統 </a:t>
            </a:r>
            <a:r>
              <a:rPr lang="en-US" altLang="zh-TW" dirty="0"/>
              <a:t>– </a:t>
            </a:r>
            <a:r>
              <a:rPr lang="zh-TW" altLang="en-US" dirty="0"/>
              <a:t>懶人推薦</a:t>
            </a:r>
            <a:endParaRPr dirty="0"/>
          </a:p>
        </p:txBody>
      </p:sp>
      <p:grpSp>
        <p:nvGrpSpPr>
          <p:cNvPr id="13" name="Google Shape;886;p46">
            <a:extLst>
              <a:ext uri="{FF2B5EF4-FFF2-40B4-BE49-F238E27FC236}">
                <a16:creationId xmlns:a16="http://schemas.microsoft.com/office/drawing/2014/main" id="{FC53FD46-C43E-4081-88F6-3A3BDC21D8B3}"/>
              </a:ext>
            </a:extLst>
          </p:cNvPr>
          <p:cNvGrpSpPr/>
          <p:nvPr/>
        </p:nvGrpSpPr>
        <p:grpSpPr>
          <a:xfrm>
            <a:off x="350744" y="594574"/>
            <a:ext cx="303511" cy="345931"/>
            <a:chOff x="4630125" y="278900"/>
            <a:chExt cx="400675" cy="456675"/>
          </a:xfrm>
        </p:grpSpPr>
        <p:sp>
          <p:nvSpPr>
            <p:cNvPr id="14" name="Google Shape;887;p46">
              <a:extLst>
                <a:ext uri="{FF2B5EF4-FFF2-40B4-BE49-F238E27FC236}">
                  <a16:creationId xmlns:a16="http://schemas.microsoft.com/office/drawing/2014/main" id="{BA563692-EC55-4D56-AA1D-35BF87085150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8;p46">
              <a:extLst>
                <a:ext uri="{FF2B5EF4-FFF2-40B4-BE49-F238E27FC236}">
                  <a16:creationId xmlns:a16="http://schemas.microsoft.com/office/drawing/2014/main" id="{EA39DDC0-7B61-452C-ACCF-4BEA6DDD482A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9;p46">
              <a:extLst>
                <a:ext uri="{FF2B5EF4-FFF2-40B4-BE49-F238E27FC236}">
                  <a16:creationId xmlns:a16="http://schemas.microsoft.com/office/drawing/2014/main" id="{52F3E707-B0CB-4809-8826-868873493578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0;p46">
              <a:extLst>
                <a:ext uri="{FF2B5EF4-FFF2-40B4-BE49-F238E27FC236}">
                  <a16:creationId xmlns:a16="http://schemas.microsoft.com/office/drawing/2014/main" id="{D0E2C5AC-2643-45D5-922E-3FE903CA5A1D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E1CE859E-C040-46FF-A533-51A59C8C7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823790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橢圓 1">
            <a:extLst>
              <a:ext uri="{FF2B5EF4-FFF2-40B4-BE49-F238E27FC236}">
                <a16:creationId xmlns:a16="http://schemas.microsoft.com/office/drawing/2014/main" id="{EC8BE934-576A-C826-F6D6-AD116BEE6022}"/>
              </a:ext>
            </a:extLst>
          </p:cNvPr>
          <p:cNvSpPr/>
          <p:nvPr/>
        </p:nvSpPr>
        <p:spPr>
          <a:xfrm>
            <a:off x="187200" y="1492516"/>
            <a:ext cx="445062" cy="445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88E577-248A-CAEC-CB2E-9C23CBBD5A73}"/>
              </a:ext>
            </a:extLst>
          </p:cNvPr>
          <p:cNvSpPr txBox="1"/>
          <p:nvPr/>
        </p:nvSpPr>
        <p:spPr>
          <a:xfrm>
            <a:off x="654255" y="15304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我就宅神卡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57E26D-6A11-5094-ADA7-C290723EC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501" y="1789879"/>
            <a:ext cx="3835271" cy="27590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5786DE-5938-F47B-23A4-7A1A322451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1614" y="1754370"/>
            <a:ext cx="3747216" cy="2759047"/>
          </a:xfrm>
          <a:prstGeom prst="rect">
            <a:avLst/>
          </a:prstGeom>
        </p:spPr>
      </p:pic>
      <p:sp>
        <p:nvSpPr>
          <p:cNvPr id="20" name="投影片編號版面配置區 4">
            <a:extLst>
              <a:ext uri="{FF2B5EF4-FFF2-40B4-BE49-F238E27FC236}">
                <a16:creationId xmlns:a16="http://schemas.microsoft.com/office/drawing/2014/main" id="{66687B01-AD98-42C1-BED1-02B3FDD010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14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85799" y="3975449"/>
            <a:ext cx="387212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簡報人：陳明宏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推薦系統 </a:t>
            </a:r>
            <a:r>
              <a:rPr lang="en-US" altLang="zh-TW" dirty="0"/>
              <a:t>– </a:t>
            </a:r>
            <a:r>
              <a:rPr lang="zh-TW" altLang="en-US" dirty="0"/>
              <a:t>懶人推薦</a:t>
            </a:r>
            <a:endParaRPr dirty="0"/>
          </a:p>
        </p:txBody>
      </p:sp>
      <p:grpSp>
        <p:nvGrpSpPr>
          <p:cNvPr id="13" name="Google Shape;886;p46">
            <a:extLst>
              <a:ext uri="{FF2B5EF4-FFF2-40B4-BE49-F238E27FC236}">
                <a16:creationId xmlns:a16="http://schemas.microsoft.com/office/drawing/2014/main" id="{FC53FD46-C43E-4081-88F6-3A3BDC21D8B3}"/>
              </a:ext>
            </a:extLst>
          </p:cNvPr>
          <p:cNvGrpSpPr/>
          <p:nvPr/>
        </p:nvGrpSpPr>
        <p:grpSpPr>
          <a:xfrm>
            <a:off x="350744" y="594574"/>
            <a:ext cx="303511" cy="345931"/>
            <a:chOff x="4630125" y="278900"/>
            <a:chExt cx="400675" cy="456675"/>
          </a:xfrm>
        </p:grpSpPr>
        <p:sp>
          <p:nvSpPr>
            <p:cNvPr id="14" name="Google Shape;887;p46">
              <a:extLst>
                <a:ext uri="{FF2B5EF4-FFF2-40B4-BE49-F238E27FC236}">
                  <a16:creationId xmlns:a16="http://schemas.microsoft.com/office/drawing/2014/main" id="{BA563692-EC55-4D56-AA1D-35BF87085150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8;p46">
              <a:extLst>
                <a:ext uri="{FF2B5EF4-FFF2-40B4-BE49-F238E27FC236}">
                  <a16:creationId xmlns:a16="http://schemas.microsoft.com/office/drawing/2014/main" id="{EA39DDC0-7B61-452C-ACCF-4BEA6DDD482A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9;p46">
              <a:extLst>
                <a:ext uri="{FF2B5EF4-FFF2-40B4-BE49-F238E27FC236}">
                  <a16:creationId xmlns:a16="http://schemas.microsoft.com/office/drawing/2014/main" id="{52F3E707-B0CB-4809-8826-868873493578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0;p46">
              <a:extLst>
                <a:ext uri="{FF2B5EF4-FFF2-40B4-BE49-F238E27FC236}">
                  <a16:creationId xmlns:a16="http://schemas.microsoft.com/office/drawing/2014/main" id="{D0E2C5AC-2643-45D5-922E-3FE903CA5A1D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E1CE859E-C040-46FF-A533-51A59C8C7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432941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橢圓 1">
            <a:extLst>
              <a:ext uri="{FF2B5EF4-FFF2-40B4-BE49-F238E27FC236}">
                <a16:creationId xmlns:a16="http://schemas.microsoft.com/office/drawing/2014/main" id="{A826A697-5B3D-170C-29CD-621336AC21C8}"/>
              </a:ext>
            </a:extLst>
          </p:cNvPr>
          <p:cNvSpPr/>
          <p:nvPr/>
        </p:nvSpPr>
        <p:spPr>
          <a:xfrm>
            <a:off x="187200" y="1494000"/>
            <a:ext cx="445062" cy="445239"/>
          </a:xfrm>
          <a:prstGeom prst="ellipse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E7BB37-BDFB-ADF7-FA09-2C3E3EF57995}"/>
              </a:ext>
            </a:extLst>
          </p:cNvPr>
          <p:cNvSpPr txBox="1"/>
          <p:nvPr/>
        </p:nvSpPr>
        <p:spPr>
          <a:xfrm>
            <a:off x="654255" y="15276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影音拌娛樂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5D0792-54FE-EC46-9203-113F45325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8483" y="1557373"/>
            <a:ext cx="4069164" cy="2996095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E671FB1-0769-8C8D-2A75-F9E455B01BAF}"/>
              </a:ext>
            </a:extLst>
          </p:cNvPr>
          <p:cNvCxnSpPr/>
          <p:nvPr/>
        </p:nvCxnSpPr>
        <p:spPr>
          <a:xfrm>
            <a:off x="1970945" y="1655432"/>
            <a:ext cx="715611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投影片編號版面配置區 4">
            <a:extLst>
              <a:ext uri="{FF2B5EF4-FFF2-40B4-BE49-F238E27FC236}">
                <a16:creationId xmlns:a16="http://schemas.microsoft.com/office/drawing/2014/main" id="{8C6D8D78-C041-42F2-906C-20D9151EBF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604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en-US" altLang="zh-TW" dirty="0">
                <a:latin typeface="+mj-lt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85799" y="3975449"/>
            <a:ext cx="387212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簡報人：許家浩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6</a:t>
            </a:r>
            <a:endParaRPr sz="3000" b="1" dirty="0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4825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5"/>
          <p:cNvCxnSpPr/>
          <p:nvPr/>
        </p:nvCxnSpPr>
        <p:spPr>
          <a:xfrm rot="10800000" flipH="1">
            <a:off x="5866120" y="2304980"/>
            <a:ext cx="215901" cy="9914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dirty="0"/>
              <a:t>Line</a:t>
            </a:r>
            <a:r>
              <a:rPr lang="zh-TW" altLang="en-US" dirty="0"/>
              <a:t> </a:t>
            </a:r>
            <a:r>
              <a:rPr lang="zh-TW" dirty="0"/>
              <a:t>Bot</a:t>
            </a:r>
            <a:r>
              <a:rPr lang="zh-TW" altLang="en-US" dirty="0"/>
              <a:t> </a:t>
            </a:r>
            <a:r>
              <a:rPr lang="zh-TW" dirty="0"/>
              <a:t>- UI</a:t>
            </a:r>
            <a:r>
              <a:rPr lang="zh-TW" sz="20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UX</a:t>
            </a:r>
            <a:r>
              <a:rPr lang="zh-TW" dirty="0"/>
              <a:t> Design</a:t>
            </a:r>
            <a:endParaRPr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42</a:t>
            </a:fld>
            <a:endParaRPr/>
          </a:p>
        </p:txBody>
      </p:sp>
      <p:sp>
        <p:nvSpPr>
          <p:cNvPr id="45" name="Google Shape;45;p5"/>
          <p:cNvSpPr txBox="1"/>
          <p:nvPr/>
        </p:nvSpPr>
        <p:spPr>
          <a:xfrm>
            <a:off x="7736036" y="1279980"/>
            <a:ext cx="10534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>
                <a:solidFill>
                  <a:srgbClr val="3F537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許家浩</a:t>
            </a:r>
            <a:endParaRPr/>
          </a:p>
        </p:txBody>
      </p:sp>
      <p:pic>
        <p:nvPicPr>
          <p:cNvPr id="64" name="Google Shape;64;p5"/>
          <p:cNvPicPr preferRelativeResize="0"/>
          <p:nvPr/>
        </p:nvPicPr>
        <p:blipFill rotWithShape="1">
          <a:blip r:embed="rId3">
            <a:alphaModFix/>
          </a:blip>
          <a:srcRect t="56500" b="1598"/>
          <a:stretch/>
        </p:blipFill>
        <p:spPr>
          <a:xfrm>
            <a:off x="2839200" y="1759367"/>
            <a:ext cx="2023149" cy="162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4">
            <a:alphaModFix/>
          </a:blip>
          <a:srcRect t="2172" r="50000" b="52262"/>
          <a:stretch/>
        </p:blipFill>
        <p:spPr>
          <a:xfrm>
            <a:off x="4979470" y="2202558"/>
            <a:ext cx="865145" cy="227948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4">
            <a:alphaModFix/>
          </a:blip>
          <a:srcRect l="69036" t="68211" r="7905" b="12076"/>
          <a:stretch/>
        </p:blipFill>
        <p:spPr>
          <a:xfrm>
            <a:off x="6192770" y="2214222"/>
            <a:ext cx="676889" cy="185433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67" name="Google Shape;67;p5"/>
          <p:cNvPicPr preferRelativeResize="0"/>
          <p:nvPr/>
        </p:nvPicPr>
        <p:blipFill rotWithShape="1">
          <a:blip r:embed="rId4">
            <a:alphaModFix/>
          </a:blip>
          <a:srcRect l="38708" t="68687" r="38683" b="7371"/>
          <a:stretch/>
        </p:blipFill>
        <p:spPr>
          <a:xfrm>
            <a:off x="6228770" y="2678215"/>
            <a:ext cx="640889" cy="196224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68" name="Google Shape;68;p5"/>
          <p:cNvPicPr preferRelativeResize="0"/>
          <p:nvPr/>
        </p:nvPicPr>
        <p:blipFill rotWithShape="1">
          <a:blip r:embed="rId4">
            <a:alphaModFix/>
          </a:blip>
          <a:srcRect l="8010" t="65809" r="68931" b="10559"/>
          <a:stretch/>
        </p:blipFill>
        <p:spPr>
          <a:xfrm>
            <a:off x="6192770" y="1759367"/>
            <a:ext cx="640889" cy="189886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69" name="Google Shape;69;p5"/>
          <p:cNvCxnSpPr/>
          <p:nvPr/>
        </p:nvCxnSpPr>
        <p:spPr>
          <a:xfrm>
            <a:off x="4754071" y="2339430"/>
            <a:ext cx="206258" cy="0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" name="Google Shape;70;p5"/>
          <p:cNvCxnSpPr/>
          <p:nvPr/>
        </p:nvCxnSpPr>
        <p:spPr>
          <a:xfrm>
            <a:off x="5900853" y="2611954"/>
            <a:ext cx="183839" cy="101185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71;p5"/>
          <p:cNvCxnSpPr/>
          <p:nvPr/>
        </p:nvCxnSpPr>
        <p:spPr>
          <a:xfrm>
            <a:off x="4830253" y="3219422"/>
            <a:ext cx="567132" cy="233241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2" name="Google Shape;72;p5"/>
          <p:cNvCxnSpPr/>
          <p:nvPr/>
        </p:nvCxnSpPr>
        <p:spPr>
          <a:xfrm rot="10800000" flipH="1">
            <a:off x="5930701" y="1967036"/>
            <a:ext cx="181230" cy="110409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3" name="Google Shape;73;p5"/>
          <p:cNvPicPr preferRelativeResize="0"/>
          <p:nvPr/>
        </p:nvPicPr>
        <p:blipFill rotWithShape="1">
          <a:blip r:embed="rId5">
            <a:alphaModFix/>
          </a:blip>
          <a:srcRect l="3522" t="60095" r="51445" b="19611"/>
          <a:stretch/>
        </p:blipFill>
        <p:spPr>
          <a:xfrm>
            <a:off x="7121702" y="1563099"/>
            <a:ext cx="973384" cy="80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 rotWithShape="1">
          <a:blip r:embed="rId6">
            <a:alphaModFix/>
          </a:blip>
          <a:srcRect l="33716" t="60814" r="14932" b="20203"/>
          <a:stretch/>
        </p:blipFill>
        <p:spPr>
          <a:xfrm>
            <a:off x="8177785" y="1544206"/>
            <a:ext cx="980639" cy="78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59282" y="2393600"/>
            <a:ext cx="1103763" cy="707321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76" name="Google Shape;76;p5"/>
          <p:cNvPicPr preferRelativeResize="0"/>
          <p:nvPr/>
        </p:nvPicPr>
        <p:blipFill rotWithShape="1">
          <a:blip r:embed="rId8">
            <a:alphaModFix/>
          </a:blip>
          <a:srcRect l="12665" t="42323" r="46827" b="43193"/>
          <a:stretch/>
        </p:blipFill>
        <p:spPr>
          <a:xfrm>
            <a:off x="7404632" y="3376185"/>
            <a:ext cx="885775" cy="5959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5"/>
          <p:cNvCxnSpPr/>
          <p:nvPr/>
        </p:nvCxnSpPr>
        <p:spPr>
          <a:xfrm>
            <a:off x="6904835" y="2390787"/>
            <a:ext cx="333855" cy="180963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" name="Google Shape;78;p5"/>
          <p:cNvCxnSpPr/>
          <p:nvPr/>
        </p:nvCxnSpPr>
        <p:spPr>
          <a:xfrm>
            <a:off x="6914081" y="2983844"/>
            <a:ext cx="333855" cy="253724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" name="Google Shape;79;p5"/>
          <p:cNvCxnSpPr/>
          <p:nvPr/>
        </p:nvCxnSpPr>
        <p:spPr>
          <a:xfrm>
            <a:off x="6914081" y="1874887"/>
            <a:ext cx="207621" cy="0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0" name="Google Shape;80;p5"/>
          <p:cNvPicPr preferRelativeResize="0"/>
          <p:nvPr/>
        </p:nvPicPr>
        <p:blipFill rotWithShape="1">
          <a:blip r:embed="rId9">
            <a:alphaModFix/>
          </a:blip>
          <a:srcRect l="1098" t="10679" r="1443" b="43239"/>
          <a:stretch/>
        </p:blipFill>
        <p:spPr>
          <a:xfrm>
            <a:off x="5510113" y="3089811"/>
            <a:ext cx="1228781" cy="1257536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81" name="Google Shape;81;p5"/>
          <p:cNvSpPr txBox="1"/>
          <p:nvPr/>
        </p:nvSpPr>
        <p:spPr>
          <a:xfrm>
            <a:off x="148674" y="1351541"/>
            <a:ext cx="2311934" cy="1384995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X高鐵: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從資料庫選出通路前三優惠,通路名稱前X為指令。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M高鐵: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從個人卡片與阿內卡信用卡資料庫交叉比對選出該通路前三優惠,通路名稱前M為指令</a:t>
            </a:r>
            <a:endParaRPr/>
          </a:p>
        </p:txBody>
      </p:sp>
      <p:cxnSp>
        <p:nvCxnSpPr>
          <p:cNvPr id="82" name="Google Shape;82;p5"/>
          <p:cNvCxnSpPr/>
          <p:nvPr/>
        </p:nvCxnSpPr>
        <p:spPr>
          <a:xfrm rot="10800000">
            <a:off x="2510668" y="2044038"/>
            <a:ext cx="219761" cy="0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3" name="Google Shape;83;p5"/>
          <p:cNvPicPr preferRelativeResize="0"/>
          <p:nvPr/>
        </p:nvPicPr>
        <p:blipFill rotWithShape="1">
          <a:blip r:embed="rId10">
            <a:alphaModFix/>
          </a:blip>
          <a:srcRect l="3952" t="41909" r="38749" b="38529"/>
          <a:stretch/>
        </p:blipFill>
        <p:spPr>
          <a:xfrm>
            <a:off x="135070" y="3617993"/>
            <a:ext cx="958631" cy="70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"/>
          <p:cNvPicPr preferRelativeResize="0"/>
          <p:nvPr/>
        </p:nvPicPr>
        <p:blipFill rotWithShape="1">
          <a:blip r:embed="rId10">
            <a:alphaModFix/>
          </a:blip>
          <a:srcRect l="68882" t="10966" r="-1494" b="83504"/>
          <a:stretch/>
        </p:blipFill>
        <p:spPr>
          <a:xfrm>
            <a:off x="349418" y="3382126"/>
            <a:ext cx="566185" cy="207781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85" name="Google Shape;85;p5"/>
          <p:cNvPicPr preferRelativeResize="0"/>
          <p:nvPr/>
        </p:nvPicPr>
        <p:blipFill rotWithShape="1">
          <a:blip r:embed="rId11">
            <a:alphaModFix/>
          </a:blip>
          <a:srcRect l="3720" t="41422" r="49595" b="41795"/>
          <a:stretch/>
        </p:blipFill>
        <p:spPr>
          <a:xfrm>
            <a:off x="1155373" y="3662933"/>
            <a:ext cx="903205" cy="70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11">
            <a:alphaModFix/>
          </a:blip>
          <a:srcRect l="68993" t="10401" b="84747"/>
          <a:stretch/>
        </p:blipFill>
        <p:spPr>
          <a:xfrm>
            <a:off x="1304641" y="3374372"/>
            <a:ext cx="613487" cy="207781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87" name="Google Shape;87;p5"/>
          <p:cNvPicPr preferRelativeResize="0"/>
          <p:nvPr/>
        </p:nvPicPr>
        <p:blipFill rotWithShape="1">
          <a:blip r:embed="rId12">
            <a:alphaModFix/>
          </a:blip>
          <a:srcRect l="4129" t="68207" r="38476" b="19149"/>
          <a:stretch/>
        </p:blipFill>
        <p:spPr>
          <a:xfrm>
            <a:off x="2138499" y="3650724"/>
            <a:ext cx="1183859" cy="56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 rotWithShape="1">
          <a:blip r:embed="rId12">
            <a:alphaModFix/>
          </a:blip>
          <a:srcRect l="67690" t="37235" b="58001"/>
          <a:stretch/>
        </p:blipFill>
        <p:spPr>
          <a:xfrm>
            <a:off x="2351585" y="3380570"/>
            <a:ext cx="589768" cy="188231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89" name="Google Shape;89;p5"/>
          <p:cNvCxnSpPr/>
          <p:nvPr/>
        </p:nvCxnSpPr>
        <p:spPr>
          <a:xfrm flipH="1">
            <a:off x="1699151" y="2929302"/>
            <a:ext cx="1082211" cy="354569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90;p5"/>
          <p:cNvCxnSpPr/>
          <p:nvPr/>
        </p:nvCxnSpPr>
        <p:spPr>
          <a:xfrm flipH="1">
            <a:off x="2676216" y="2938185"/>
            <a:ext cx="140963" cy="345686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" name="Google Shape;91;p5"/>
          <p:cNvCxnSpPr>
            <a:endCxn id="84" idx="0"/>
          </p:cNvCxnSpPr>
          <p:nvPr/>
        </p:nvCxnSpPr>
        <p:spPr>
          <a:xfrm flipH="1">
            <a:off x="632511" y="2854426"/>
            <a:ext cx="2168700" cy="527700"/>
          </a:xfrm>
          <a:prstGeom prst="straightConnector1">
            <a:avLst/>
          </a:prstGeom>
          <a:noFill/>
          <a:ln w="28575" cap="flat" cmpd="sng">
            <a:solidFill>
              <a:srgbClr val="3B507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2" name="Google Shape;92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1233330">
            <a:off x="4860371" y="79824"/>
            <a:ext cx="804279" cy="154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1013;p46">
            <a:extLst>
              <a:ext uri="{FF2B5EF4-FFF2-40B4-BE49-F238E27FC236}">
                <a16:creationId xmlns:a16="http://schemas.microsoft.com/office/drawing/2014/main" id="{ACCF44E2-7777-44AA-BAC7-1DDC4FF5C4EC}"/>
              </a:ext>
            </a:extLst>
          </p:cNvPr>
          <p:cNvSpPr/>
          <p:nvPr/>
        </p:nvSpPr>
        <p:spPr>
          <a:xfrm>
            <a:off x="374538" y="592678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689245A1-EC11-4100-9FF4-29FE2F564DDA}"/>
              </a:ext>
            </a:extLst>
          </p:cNvPr>
          <p:cNvGrpSpPr/>
          <p:nvPr/>
        </p:nvGrpSpPr>
        <p:grpSpPr>
          <a:xfrm>
            <a:off x="7740000" y="175384"/>
            <a:ext cx="1053999" cy="1412373"/>
            <a:chOff x="7740000" y="175384"/>
            <a:chExt cx="1053999" cy="1412373"/>
          </a:xfrm>
        </p:grpSpPr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A540C627-232D-4358-B137-D2A1CFE981AC}"/>
                </a:ext>
              </a:extLst>
            </p:cNvPr>
            <p:cNvSpPr txBox="1"/>
            <p:nvPr/>
          </p:nvSpPr>
          <p:spPr>
            <a:xfrm>
              <a:off x="7740000" y="1279980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許家浩</a:t>
              </a:r>
            </a:p>
          </p:txBody>
        </p:sp>
        <p:pic>
          <p:nvPicPr>
            <p:cNvPr id="96" name="Google Shape;89;p16">
              <a:extLst>
                <a:ext uri="{FF2B5EF4-FFF2-40B4-BE49-F238E27FC236}">
                  <a16:creationId xmlns:a16="http://schemas.microsoft.com/office/drawing/2014/main" id="{F44A4B37-0A8F-4DD4-A97C-34EBA07DB9E1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b="26475"/>
            <a:stretch/>
          </p:blipFill>
          <p:spPr>
            <a:xfrm>
              <a:off x="7740545" y="175384"/>
              <a:ext cx="1053454" cy="1053454"/>
            </a:xfrm>
            <a:prstGeom prst="ellipse">
              <a:avLst/>
            </a:prstGeom>
            <a:ln w="63500" cap="rnd">
              <a:solidFill>
                <a:srgbClr val="3F5378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aphicFrame>
        <p:nvGraphicFramePr>
          <p:cNvPr id="63" name="資料庫圖表 62">
            <a:extLst>
              <a:ext uri="{FF2B5EF4-FFF2-40B4-BE49-F238E27FC236}">
                <a16:creationId xmlns:a16="http://schemas.microsoft.com/office/drawing/2014/main" id="{B3A22C55-DC37-42A1-AA1B-D24875B789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6442117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zh-TW" dirty="0"/>
              <a:t>Line Bot Templates Used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C5D497A-D26E-4F41-95DD-BCE95D11588A}"/>
              </a:ext>
            </a:extLst>
          </p:cNvPr>
          <p:cNvSpPr txBox="1"/>
          <p:nvPr/>
        </p:nvSpPr>
        <p:spPr>
          <a:xfrm>
            <a:off x="377796" y="1395022"/>
            <a:ext cx="1768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CarouselTemplate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9511A1-A5B6-4F6B-BA61-BC38B6B1BF93}"/>
              </a:ext>
            </a:extLst>
          </p:cNvPr>
          <p:cNvSpPr txBox="1"/>
          <p:nvPr/>
        </p:nvSpPr>
        <p:spPr>
          <a:xfrm>
            <a:off x="4860279" y="1392768"/>
            <a:ext cx="129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flex message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0B9CFED-6B6B-4106-8E24-CD693F0A078B}"/>
              </a:ext>
            </a:extLst>
          </p:cNvPr>
          <p:cNvGrpSpPr/>
          <p:nvPr/>
        </p:nvGrpSpPr>
        <p:grpSpPr>
          <a:xfrm>
            <a:off x="7740000" y="175384"/>
            <a:ext cx="1053999" cy="1412373"/>
            <a:chOff x="7740000" y="175384"/>
            <a:chExt cx="1053999" cy="141237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7848735-E34F-4DF6-90DD-4E58F111463E}"/>
                </a:ext>
              </a:extLst>
            </p:cNvPr>
            <p:cNvSpPr txBox="1"/>
            <p:nvPr/>
          </p:nvSpPr>
          <p:spPr>
            <a:xfrm>
              <a:off x="7740000" y="1279980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許家浩</a:t>
              </a:r>
            </a:p>
          </p:txBody>
        </p:sp>
        <p:pic>
          <p:nvPicPr>
            <p:cNvPr id="23" name="Google Shape;89;p16">
              <a:extLst>
                <a:ext uri="{FF2B5EF4-FFF2-40B4-BE49-F238E27FC236}">
                  <a16:creationId xmlns:a16="http://schemas.microsoft.com/office/drawing/2014/main" id="{43D28BB7-838E-4FBA-BD5B-062A4FEDA46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26475"/>
            <a:stretch/>
          </p:blipFill>
          <p:spPr>
            <a:xfrm>
              <a:off x="7740545" y="175384"/>
              <a:ext cx="1053454" cy="1053454"/>
            </a:xfrm>
            <a:prstGeom prst="ellipse">
              <a:avLst/>
            </a:prstGeom>
            <a:ln w="63500" cap="rnd">
              <a:solidFill>
                <a:srgbClr val="3F5378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4" name="Google Shape;1013;p46">
            <a:extLst>
              <a:ext uri="{FF2B5EF4-FFF2-40B4-BE49-F238E27FC236}">
                <a16:creationId xmlns:a16="http://schemas.microsoft.com/office/drawing/2014/main" id="{596AAF5B-3C01-4960-81B3-52EEAC93A3C6}"/>
              </a:ext>
            </a:extLst>
          </p:cNvPr>
          <p:cNvSpPr/>
          <p:nvPr/>
        </p:nvSpPr>
        <p:spPr>
          <a:xfrm>
            <a:off x="374538" y="592678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" name="資料庫圖表 24">
            <a:extLst>
              <a:ext uri="{FF2B5EF4-FFF2-40B4-BE49-F238E27FC236}">
                <a16:creationId xmlns:a16="http://schemas.microsoft.com/office/drawing/2014/main" id="{49F605A3-CFAB-4AFA-A3DA-8A40E7AFD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7993208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Google Shape;126;p9">
            <a:extLst>
              <a:ext uri="{FF2B5EF4-FFF2-40B4-BE49-F238E27FC236}">
                <a16:creationId xmlns:a16="http://schemas.microsoft.com/office/drawing/2014/main" id="{78E7B0A2-D185-456B-9067-0E45B81BDEF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20" t="39695" r="-119" b="3579"/>
          <a:stretch/>
        </p:blipFill>
        <p:spPr>
          <a:xfrm>
            <a:off x="270272" y="1737229"/>
            <a:ext cx="2086926" cy="2291781"/>
          </a:xfrm>
          <a:prstGeom prst="ellipse">
            <a:avLst/>
          </a:prstGeom>
          <a:noFill/>
          <a:ln>
            <a:noFill/>
          </a:ln>
          <a:effectLst/>
        </p:spPr>
      </p:pic>
      <p:pic>
        <p:nvPicPr>
          <p:cNvPr id="14" name="Google Shape;129;p9">
            <a:extLst>
              <a:ext uri="{FF2B5EF4-FFF2-40B4-BE49-F238E27FC236}">
                <a16:creationId xmlns:a16="http://schemas.microsoft.com/office/drawing/2014/main" id="{90B1F66E-32DA-450E-932A-8B8032D1118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27884" b="4273"/>
          <a:stretch/>
        </p:blipFill>
        <p:spPr>
          <a:xfrm>
            <a:off x="4464476" y="1737229"/>
            <a:ext cx="2019619" cy="2355787"/>
          </a:xfrm>
          <a:prstGeom prst="ellipse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3459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44</a:t>
            </a:fld>
            <a:endParaRPr/>
          </a:p>
        </p:txBody>
      </p:sp>
      <p:pic>
        <p:nvPicPr>
          <p:cNvPr id="16" name="Google Shape;55;p13">
            <a:extLst>
              <a:ext uri="{FF2B5EF4-FFF2-40B4-BE49-F238E27FC236}">
                <a16:creationId xmlns:a16="http://schemas.microsoft.com/office/drawing/2014/main" id="{B853B530-6176-4056-B39A-6CAC403D01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7875"/>
            <a:ext cx="19088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6;p13">
            <a:extLst>
              <a:ext uri="{FF2B5EF4-FFF2-40B4-BE49-F238E27FC236}">
                <a16:creationId xmlns:a16="http://schemas.microsoft.com/office/drawing/2014/main" id="{E5F3556B-6527-422E-9B58-D601FAE305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150" y="1531488"/>
            <a:ext cx="17621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7;p13">
            <a:extLst>
              <a:ext uri="{FF2B5EF4-FFF2-40B4-BE49-F238E27FC236}">
                <a16:creationId xmlns:a16="http://schemas.microsoft.com/office/drawing/2014/main" id="{1BE6E616-619B-442F-ACC6-73440CD5F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10" y="2116075"/>
            <a:ext cx="763149" cy="141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8;p13">
            <a:extLst>
              <a:ext uri="{FF2B5EF4-FFF2-40B4-BE49-F238E27FC236}">
                <a16:creationId xmlns:a16="http://schemas.microsoft.com/office/drawing/2014/main" id="{8BF45A2F-EA7D-48E9-B6C7-AFB3435A4EA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920" y="3666752"/>
            <a:ext cx="692623" cy="66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9;p13">
            <a:extLst>
              <a:ext uri="{FF2B5EF4-FFF2-40B4-BE49-F238E27FC236}">
                <a16:creationId xmlns:a16="http://schemas.microsoft.com/office/drawing/2014/main" id="{202EA28F-7626-40FA-B825-90062EB06EA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-10332" t="-2865" r="10332" b="63659"/>
          <a:stretch/>
        </p:blipFill>
        <p:spPr>
          <a:xfrm>
            <a:off x="1465320" y="2255713"/>
            <a:ext cx="2324955" cy="5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0;p13">
            <a:extLst>
              <a:ext uri="{FF2B5EF4-FFF2-40B4-BE49-F238E27FC236}">
                <a16:creationId xmlns:a16="http://schemas.microsoft.com/office/drawing/2014/main" id="{3370B824-9150-421A-83BE-EF735FABC43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9688" y="3775575"/>
            <a:ext cx="2444837" cy="4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4;p13">
            <a:extLst>
              <a:ext uri="{FF2B5EF4-FFF2-40B4-BE49-F238E27FC236}">
                <a16:creationId xmlns:a16="http://schemas.microsoft.com/office/drawing/2014/main" id="{679261AE-6E12-40BC-BE3D-9D5717EC77DE}"/>
              </a:ext>
            </a:extLst>
          </p:cNvPr>
          <p:cNvSpPr/>
          <p:nvPr/>
        </p:nvSpPr>
        <p:spPr>
          <a:xfrm>
            <a:off x="7464312" y="2741410"/>
            <a:ext cx="1243800" cy="70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下拉式選單</a:t>
            </a:r>
            <a:endParaRPr dirty="0"/>
          </a:p>
        </p:txBody>
      </p:sp>
      <p:pic>
        <p:nvPicPr>
          <p:cNvPr id="26" name="Google Shape;59;p13">
            <a:extLst>
              <a:ext uri="{FF2B5EF4-FFF2-40B4-BE49-F238E27FC236}">
                <a16:creationId xmlns:a16="http://schemas.microsoft.com/office/drawing/2014/main" id="{100B45FA-1D34-4F1A-A77D-C93208375BF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9164" b="8851"/>
          <a:stretch/>
        </p:blipFill>
        <p:spPr>
          <a:xfrm>
            <a:off x="1679688" y="2943913"/>
            <a:ext cx="2324955" cy="54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0BDC9C0D-8E22-4ED0-A863-CA17ABB6651A}"/>
              </a:ext>
            </a:extLst>
          </p:cNvPr>
          <p:cNvGrpSpPr/>
          <p:nvPr/>
        </p:nvGrpSpPr>
        <p:grpSpPr>
          <a:xfrm>
            <a:off x="7740000" y="175384"/>
            <a:ext cx="1053999" cy="1412373"/>
            <a:chOff x="7740000" y="175384"/>
            <a:chExt cx="1053999" cy="1412373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5B7062A-78DE-450B-8CF1-97AD8491D843}"/>
                </a:ext>
              </a:extLst>
            </p:cNvPr>
            <p:cNvSpPr txBox="1"/>
            <p:nvPr/>
          </p:nvSpPr>
          <p:spPr>
            <a:xfrm>
              <a:off x="7740000" y="1279980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許家浩</a:t>
              </a:r>
            </a:p>
          </p:txBody>
        </p:sp>
        <p:pic>
          <p:nvPicPr>
            <p:cNvPr id="30" name="Google Shape;89;p16">
              <a:extLst>
                <a:ext uri="{FF2B5EF4-FFF2-40B4-BE49-F238E27FC236}">
                  <a16:creationId xmlns:a16="http://schemas.microsoft.com/office/drawing/2014/main" id="{C351F688-F149-485E-869E-E1DD6C879ED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26475"/>
            <a:stretch/>
          </p:blipFill>
          <p:spPr>
            <a:xfrm>
              <a:off x="7740545" y="175384"/>
              <a:ext cx="1053454" cy="1053454"/>
            </a:xfrm>
            <a:prstGeom prst="ellipse">
              <a:avLst/>
            </a:prstGeom>
            <a:ln w="63500" cap="rnd">
              <a:solidFill>
                <a:srgbClr val="3F5378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1" name="Google Shape;1013;p46">
            <a:extLst>
              <a:ext uri="{FF2B5EF4-FFF2-40B4-BE49-F238E27FC236}">
                <a16:creationId xmlns:a16="http://schemas.microsoft.com/office/drawing/2014/main" id="{793256AD-E37B-46B5-AB25-BC0EF01162A7}"/>
              </a:ext>
            </a:extLst>
          </p:cNvPr>
          <p:cNvSpPr/>
          <p:nvPr/>
        </p:nvSpPr>
        <p:spPr>
          <a:xfrm>
            <a:off x="374538" y="592678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93E6B860-772E-4E54-B96E-C8FF66DDE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235590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4" name="Google Shape;172;p10">
            <a:extLst>
              <a:ext uri="{FF2B5EF4-FFF2-40B4-BE49-F238E27FC236}">
                <a16:creationId xmlns:a16="http://schemas.microsoft.com/office/drawing/2014/main" id="{0D86E44B-6326-4B39-8F63-ABE87E9A2F9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32409" y="1478551"/>
            <a:ext cx="2375400" cy="30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3229431-AA02-498B-A2D4-B53148BBA8C9}"/>
              </a:ext>
            </a:extLst>
          </p:cNvPr>
          <p:cNvCxnSpPr>
            <a:cxnSpLocks/>
          </p:cNvCxnSpPr>
          <p:nvPr/>
        </p:nvCxnSpPr>
        <p:spPr>
          <a:xfrm flipH="1">
            <a:off x="6663070" y="3097619"/>
            <a:ext cx="753210" cy="5648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>
            <a:extLst>
              <a:ext uri="{FF2B5EF4-FFF2-40B4-BE49-F238E27FC236}">
                <a16:creationId xmlns:a16="http://schemas.microsoft.com/office/drawing/2014/main" id="{0E58A530-9B6F-490A-8CA6-73185E15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Line</a:t>
            </a:r>
            <a:r>
              <a:rPr lang="en-US" altLang="zh-TW" dirty="0"/>
              <a:t> </a:t>
            </a:r>
            <a:r>
              <a:rPr lang="zh-TW" altLang="zh-TW" dirty="0"/>
              <a:t>Bot LIFF - How to collect users data </a:t>
            </a:r>
            <a:br>
              <a:rPr lang="zh-TW" altLang="zh-TW" dirty="0"/>
            </a:br>
            <a:r>
              <a:rPr lang="zh-TW" altLang="zh-TW" dirty="0"/>
              <a:t>                           sametime ？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0419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zh-TW" dirty="0"/>
              <a:t>Line Bot </a:t>
            </a:r>
            <a:r>
              <a:rPr lang="zh-TW" altLang="zh-TW" dirty="0"/>
              <a:t>LIFF</a:t>
            </a:r>
            <a:r>
              <a:rPr lang="en-US" altLang="zh-TW" dirty="0"/>
              <a:t> - Code Demo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45</a:t>
            </a:fld>
            <a:endParaRPr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F200147-5802-4BFE-9F14-FDD2E4025636}"/>
              </a:ext>
            </a:extLst>
          </p:cNvPr>
          <p:cNvGrpSpPr/>
          <p:nvPr/>
        </p:nvGrpSpPr>
        <p:grpSpPr>
          <a:xfrm>
            <a:off x="7740000" y="175384"/>
            <a:ext cx="1053999" cy="1412373"/>
            <a:chOff x="7740000" y="175384"/>
            <a:chExt cx="1053999" cy="141237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75AB628-E0DA-4D95-B515-5B4C88C610EF}"/>
                </a:ext>
              </a:extLst>
            </p:cNvPr>
            <p:cNvSpPr txBox="1"/>
            <p:nvPr/>
          </p:nvSpPr>
          <p:spPr>
            <a:xfrm>
              <a:off x="7740000" y="1279980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許家浩</a:t>
              </a:r>
            </a:p>
          </p:txBody>
        </p:sp>
        <p:pic>
          <p:nvPicPr>
            <p:cNvPr id="24" name="Google Shape;89;p16">
              <a:extLst>
                <a:ext uri="{FF2B5EF4-FFF2-40B4-BE49-F238E27FC236}">
                  <a16:creationId xmlns:a16="http://schemas.microsoft.com/office/drawing/2014/main" id="{D7A708CA-5C0C-4C3E-B936-3DC5FC3BD25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26475"/>
            <a:stretch/>
          </p:blipFill>
          <p:spPr>
            <a:xfrm>
              <a:off x="7740545" y="175384"/>
              <a:ext cx="1053454" cy="1053454"/>
            </a:xfrm>
            <a:prstGeom prst="ellipse">
              <a:avLst/>
            </a:prstGeom>
            <a:ln w="63500" cap="rnd">
              <a:solidFill>
                <a:srgbClr val="3F5378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5" name="Google Shape;1013;p46">
            <a:extLst>
              <a:ext uri="{FF2B5EF4-FFF2-40B4-BE49-F238E27FC236}">
                <a16:creationId xmlns:a16="http://schemas.microsoft.com/office/drawing/2014/main" id="{7D1EEAAC-3DB3-4573-A245-5500A19D025E}"/>
              </a:ext>
            </a:extLst>
          </p:cNvPr>
          <p:cNvSpPr/>
          <p:nvPr/>
        </p:nvSpPr>
        <p:spPr>
          <a:xfrm>
            <a:off x="374538" y="592678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" name="資料庫圖表 25">
            <a:extLst>
              <a:ext uri="{FF2B5EF4-FFF2-40B4-BE49-F238E27FC236}">
                <a16:creationId xmlns:a16="http://schemas.microsoft.com/office/drawing/2014/main" id="{E20CCE72-DB41-448A-A05D-14B4E8097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964004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Google Shape;206;p15">
            <a:extLst>
              <a:ext uri="{FF2B5EF4-FFF2-40B4-BE49-F238E27FC236}">
                <a16:creationId xmlns:a16="http://schemas.microsoft.com/office/drawing/2014/main" id="{CFA1DDF9-6DCC-4749-86B8-6990405F7BC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52027" y="1330819"/>
            <a:ext cx="3587600" cy="17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07;p15">
            <a:extLst>
              <a:ext uri="{FF2B5EF4-FFF2-40B4-BE49-F238E27FC236}">
                <a16:creationId xmlns:a16="http://schemas.microsoft.com/office/drawing/2014/main" id="{2A8418A7-9C8C-424A-877D-D997CC069EA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1752" y="1330820"/>
            <a:ext cx="3587600" cy="176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08;p15">
            <a:extLst>
              <a:ext uri="{FF2B5EF4-FFF2-40B4-BE49-F238E27FC236}">
                <a16:creationId xmlns:a16="http://schemas.microsoft.com/office/drawing/2014/main" id="{7140F9EA-1B28-4864-9FDA-2860E4DA8E3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84002" y="3141744"/>
            <a:ext cx="2160075" cy="139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774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雲端伺服建置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85799" y="3975449"/>
            <a:ext cx="387212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簡報人：曾東立、黃宗文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7</a:t>
            </a:r>
            <a:endParaRPr sz="3000" b="1" dirty="0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69301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雲端伺服建置  </a:t>
            </a:r>
            <a:r>
              <a:rPr lang="en-US" altLang="zh-TW" dirty="0"/>
              <a:t>-  Back end server - GCP</a:t>
            </a:r>
            <a:endParaRPr lang="zh-TW" altLang="en-US"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47</a:t>
            </a:fld>
            <a:endParaRPr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493AC11-4153-4AA1-8C76-CF87C9287C6A}"/>
              </a:ext>
            </a:extLst>
          </p:cNvPr>
          <p:cNvGrpSpPr/>
          <p:nvPr/>
        </p:nvGrpSpPr>
        <p:grpSpPr>
          <a:xfrm>
            <a:off x="7833600" y="313200"/>
            <a:ext cx="1089930" cy="1427771"/>
            <a:chOff x="7833600" y="313200"/>
            <a:chExt cx="1089930" cy="1427771"/>
          </a:xfrm>
        </p:grpSpPr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78F0E06D-9116-41C5-8672-22A15DD18B63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53"/>
            <a:stretch/>
          </p:blipFill>
          <p:spPr bwMode="auto">
            <a:xfrm>
              <a:off x="7833600" y="313200"/>
              <a:ext cx="1089930" cy="1063083"/>
            </a:xfrm>
            <a:prstGeom prst="ellipse">
              <a:avLst/>
            </a:prstGeom>
            <a:ln w="63500" cap="rnd">
              <a:solidFill>
                <a:srgbClr val="3F5378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432FBDB-A18B-481C-A615-2EC4274E78FD}"/>
                </a:ext>
              </a:extLst>
            </p:cNvPr>
            <p:cNvSpPr txBox="1"/>
            <p:nvPr/>
          </p:nvSpPr>
          <p:spPr>
            <a:xfrm>
              <a:off x="7833600" y="1433194"/>
              <a:ext cx="10534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曾東立</a:t>
              </a:r>
            </a:p>
          </p:txBody>
        </p:sp>
      </p:grpSp>
      <p:grpSp>
        <p:nvGrpSpPr>
          <p:cNvPr id="51" name="Google Shape;124;p4">
            <a:extLst>
              <a:ext uri="{FF2B5EF4-FFF2-40B4-BE49-F238E27FC236}">
                <a16:creationId xmlns:a16="http://schemas.microsoft.com/office/drawing/2014/main" id="{AD719BA3-C5C3-44E2-9745-2324D3CDA591}"/>
              </a:ext>
            </a:extLst>
          </p:cNvPr>
          <p:cNvGrpSpPr/>
          <p:nvPr/>
        </p:nvGrpSpPr>
        <p:grpSpPr>
          <a:xfrm>
            <a:off x="313200" y="586800"/>
            <a:ext cx="392063" cy="291505"/>
            <a:chOff x="5247525" y="3007275"/>
            <a:chExt cx="517575" cy="384825"/>
          </a:xfrm>
        </p:grpSpPr>
        <p:sp>
          <p:nvSpPr>
            <p:cNvPr id="52" name="Google Shape;125;p4">
              <a:extLst>
                <a:ext uri="{FF2B5EF4-FFF2-40B4-BE49-F238E27FC236}">
                  <a16:creationId xmlns:a16="http://schemas.microsoft.com/office/drawing/2014/main" id="{BF932583-62E9-48EC-B1F5-DCD4D4D19010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26;p4">
              <a:extLst>
                <a:ext uri="{FF2B5EF4-FFF2-40B4-BE49-F238E27FC236}">
                  <a16:creationId xmlns:a16="http://schemas.microsoft.com/office/drawing/2014/main" id="{4270C7EE-CECB-4241-9749-1C1CA90A72E8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5" name="資料庫圖表 44">
            <a:extLst>
              <a:ext uri="{FF2B5EF4-FFF2-40B4-BE49-F238E27FC236}">
                <a16:creationId xmlns:a16="http://schemas.microsoft.com/office/drawing/2014/main" id="{BF6995E7-BBA0-4054-91BC-77DA4A2AF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958015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6" name="Google Shape;148;p4">
            <a:extLst>
              <a:ext uri="{FF2B5EF4-FFF2-40B4-BE49-F238E27FC236}">
                <a16:creationId xmlns:a16="http://schemas.microsoft.com/office/drawing/2014/main" id="{F9A412BD-137B-4764-9927-B79DCB5D9BA7}"/>
              </a:ext>
            </a:extLst>
          </p:cNvPr>
          <p:cNvSpPr txBox="1"/>
          <p:nvPr/>
        </p:nvSpPr>
        <p:spPr>
          <a:xfrm>
            <a:off x="7216435" y="2586863"/>
            <a:ext cx="658306" cy="307722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1200" b="1" dirty="0">
                <a:latin typeface="Microsoft JhengHei"/>
                <a:ea typeface="Microsoft JhengHei"/>
                <a:sym typeface="Microsoft JhengHei"/>
              </a:rPr>
              <a:t>IP</a:t>
            </a:r>
            <a:endParaRPr sz="1200" dirty="0"/>
          </a:p>
        </p:txBody>
      </p:sp>
      <p:sp>
        <p:nvSpPr>
          <p:cNvPr id="49" name="Google Shape;148;p4">
            <a:extLst>
              <a:ext uri="{FF2B5EF4-FFF2-40B4-BE49-F238E27FC236}">
                <a16:creationId xmlns:a16="http://schemas.microsoft.com/office/drawing/2014/main" id="{1073BF00-7C4F-4727-83AA-428F14E99219}"/>
              </a:ext>
            </a:extLst>
          </p:cNvPr>
          <p:cNvSpPr txBox="1"/>
          <p:nvPr/>
        </p:nvSpPr>
        <p:spPr>
          <a:xfrm>
            <a:off x="465856" y="1528186"/>
            <a:ext cx="658306" cy="307722"/>
          </a:xfrm>
          <a:prstGeom prst="rect">
            <a:avLst/>
          </a:prstGeom>
          <a:noFill/>
          <a:ln w="28575">
            <a:solidFill>
              <a:srgbClr val="3F5378"/>
            </a:solidFill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Microsoft JhengHei"/>
                <a:ea typeface="Microsoft JhengHei"/>
                <a:sym typeface="Microsoft JhengHei"/>
              </a:rPr>
              <a:t>User</a:t>
            </a:r>
            <a:endParaRPr sz="1200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4F95D4B2-1FBC-401F-9CD0-08A95A4C5300}"/>
              </a:ext>
            </a:extLst>
          </p:cNvPr>
          <p:cNvCxnSpPr>
            <a:cxnSpLocks/>
          </p:cNvCxnSpPr>
          <p:nvPr/>
        </p:nvCxnSpPr>
        <p:spPr>
          <a:xfrm>
            <a:off x="3439143" y="2323544"/>
            <a:ext cx="250331" cy="0"/>
          </a:xfrm>
          <a:prstGeom prst="straightConnector1">
            <a:avLst/>
          </a:prstGeom>
          <a:ln w="28575">
            <a:solidFill>
              <a:srgbClr val="3F53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29BC2F64-2E7F-4D4C-85B9-E79B01EEE854}"/>
              </a:ext>
            </a:extLst>
          </p:cNvPr>
          <p:cNvGrpSpPr/>
          <p:nvPr/>
        </p:nvGrpSpPr>
        <p:grpSpPr>
          <a:xfrm>
            <a:off x="162270" y="2099692"/>
            <a:ext cx="1265479" cy="780102"/>
            <a:chOff x="2676453" y="2453174"/>
            <a:chExt cx="1265279" cy="881321"/>
          </a:xfrm>
        </p:grpSpPr>
        <p:sp>
          <p:nvSpPr>
            <p:cNvPr id="57" name="Google Shape;136;p4">
              <a:extLst>
                <a:ext uri="{FF2B5EF4-FFF2-40B4-BE49-F238E27FC236}">
                  <a16:creationId xmlns:a16="http://schemas.microsoft.com/office/drawing/2014/main" id="{D9113A8A-E852-49AD-8BD1-E5D1D3794409}"/>
                </a:ext>
              </a:extLst>
            </p:cNvPr>
            <p:cNvSpPr/>
            <p:nvPr/>
          </p:nvSpPr>
          <p:spPr>
            <a:xfrm>
              <a:off x="2676453" y="2453174"/>
              <a:ext cx="1265279" cy="881321"/>
            </a:xfrm>
            <a:prstGeom prst="rect">
              <a:avLst/>
            </a:prstGeom>
            <a:noFill/>
            <a:ln w="2857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000" tIns="60933" rIns="72000" bIns="60933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Line</a:t>
              </a:r>
              <a:r>
                <a:rPr lang="zh-TW" altLang="en-US" sz="1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Bot client</a:t>
              </a:r>
            </a:p>
            <a:p>
              <a:pPr algn="ctr"/>
              <a:endPara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/>
              <a:endParaRPr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C6DB42D7-613F-4DB7-86D4-1CAF5ECF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28104" y="2749671"/>
              <a:ext cx="561975" cy="533400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FA46FC-78B8-43F2-85F8-6C08C67576F7}"/>
              </a:ext>
            </a:extLst>
          </p:cNvPr>
          <p:cNvGrpSpPr/>
          <p:nvPr/>
        </p:nvGrpSpPr>
        <p:grpSpPr>
          <a:xfrm>
            <a:off x="2284913" y="1718790"/>
            <a:ext cx="1107676" cy="761803"/>
            <a:chOff x="2588216" y="2362328"/>
            <a:chExt cx="1254497" cy="811784"/>
          </a:xfrm>
        </p:grpSpPr>
        <p:sp>
          <p:nvSpPr>
            <p:cNvPr id="60" name="Google Shape;137;p4">
              <a:extLst>
                <a:ext uri="{FF2B5EF4-FFF2-40B4-BE49-F238E27FC236}">
                  <a16:creationId xmlns:a16="http://schemas.microsoft.com/office/drawing/2014/main" id="{FE225D9D-24AC-419E-9BA8-48F31A1A1252}"/>
                </a:ext>
              </a:extLst>
            </p:cNvPr>
            <p:cNvSpPr txBox="1"/>
            <p:nvPr/>
          </p:nvSpPr>
          <p:spPr>
            <a:xfrm>
              <a:off x="2588216" y="2866390"/>
              <a:ext cx="1254497" cy="307722"/>
            </a:xfrm>
            <a:prstGeom prst="rect">
              <a:avLst/>
            </a:prstGeom>
            <a:noFill/>
            <a:ln w="28575">
              <a:solidFill>
                <a:srgbClr val="3F5378"/>
              </a:solidFill>
              <a:prstDash val="solid"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Web server</a:t>
              </a:r>
              <a:endParaRPr sz="1200" dirty="0"/>
            </a:p>
          </p:txBody>
        </p:sp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5D754BD5-E4FE-4245-BD59-8CBC4C3D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4440" y="2362328"/>
              <a:ext cx="802048" cy="379439"/>
            </a:xfrm>
            <a:prstGeom prst="rect">
              <a:avLst/>
            </a:prstGeom>
            <a:ln w="38100">
              <a:noFill/>
            </a:ln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5C22158E-0E03-4935-9B8A-551E1656CC62}"/>
              </a:ext>
            </a:extLst>
          </p:cNvPr>
          <p:cNvGrpSpPr/>
          <p:nvPr/>
        </p:nvGrpSpPr>
        <p:grpSpPr>
          <a:xfrm>
            <a:off x="3736183" y="1776680"/>
            <a:ext cx="1347001" cy="919929"/>
            <a:chOff x="3112706" y="2918265"/>
            <a:chExt cx="1384795" cy="938783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8AE17855-6DFF-42C1-9978-6CD689E16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0" t="28449" r="8112" b="25592"/>
            <a:stretch/>
          </p:blipFill>
          <p:spPr>
            <a:xfrm>
              <a:off x="3476051" y="2918265"/>
              <a:ext cx="587560" cy="210379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44AD01F-1992-4114-8E32-CB0D5E2E0019}"/>
                </a:ext>
              </a:extLst>
            </p:cNvPr>
            <p:cNvSpPr txBox="1"/>
            <p:nvPr/>
          </p:nvSpPr>
          <p:spPr>
            <a:xfrm>
              <a:off x="3112706" y="3197471"/>
              <a:ext cx="1384795" cy="659577"/>
            </a:xfrm>
            <a:prstGeom prst="rect">
              <a:avLst/>
            </a:prstGeom>
            <a:noFill/>
            <a:ln w="28575">
              <a:solidFill>
                <a:srgbClr val="3F5378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r>
                <a:rPr lang="pl-PL" altLang="zh-TW" sz="1200" b="1" dirty="0">
                  <a:solidFill>
                    <a:srgbClr val="000000"/>
                  </a:solidFill>
                  <a:latin typeface="Microsoft JhengHei"/>
                  <a:ea typeface="Microsoft JhengHei"/>
                  <a:sym typeface="Microsoft JhengHei"/>
                </a:rPr>
                <a:t>uwsgi -w aneka_test:app</a:t>
              </a:r>
              <a:endParaRPr lang="en-US" altLang="zh-TW" sz="1200" b="1" dirty="0">
                <a:solidFill>
                  <a:srgbClr val="000000"/>
                </a:solidFill>
                <a:latin typeface="Microsoft JhengHei"/>
                <a:ea typeface="Microsoft JhengHei"/>
                <a:sym typeface="Microsoft JhengHei"/>
              </a:endParaRPr>
            </a:p>
            <a:p>
              <a:r>
                <a:rPr lang="pl-PL" altLang="zh-TW" sz="1200" b="1" dirty="0">
                  <a:solidFill>
                    <a:srgbClr val="000000"/>
                  </a:solidFill>
                  <a:latin typeface="Microsoft JhengHei"/>
                  <a:ea typeface="Microsoft JhengHei"/>
                  <a:sym typeface="Microsoft JhengHei"/>
                </a:rPr>
                <a:t> -s :</a:t>
              </a:r>
              <a:r>
                <a:rPr lang="en-US" altLang="zh-TW" sz="1200" b="1" dirty="0">
                  <a:latin typeface="Microsoft JhengHei"/>
                  <a:ea typeface="Microsoft JhengHei"/>
                  <a:sym typeface="Microsoft JhengHei"/>
                </a:rPr>
                <a:t>3</a:t>
              </a:r>
              <a:r>
                <a:rPr lang="en-US" altLang="zh-TW" sz="1200" b="1" dirty="0">
                  <a:solidFill>
                    <a:srgbClr val="000000"/>
                  </a:solidFill>
                  <a:latin typeface="Microsoft JhengHei"/>
                  <a:ea typeface="Microsoft JhengHei"/>
                  <a:sym typeface="Microsoft JhengHei"/>
                </a:rPr>
                <a:t>5</a:t>
              </a:r>
              <a:r>
                <a:rPr lang="pl-PL" altLang="zh-TW" sz="1200" b="1" dirty="0">
                  <a:solidFill>
                    <a:srgbClr val="000000"/>
                  </a:solidFill>
                  <a:latin typeface="Microsoft JhengHei"/>
                  <a:ea typeface="Microsoft JhengHei"/>
                  <a:sym typeface="Microsoft JhengHei"/>
                </a:rPr>
                <a:t>00</a:t>
              </a:r>
            </a:p>
          </p:txBody>
        </p:sp>
      </p:grp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4219E81-7842-4ABD-BDC4-98B1A271E349}"/>
              </a:ext>
            </a:extLst>
          </p:cNvPr>
          <p:cNvCxnSpPr>
            <a:cxnSpLocks/>
          </p:cNvCxnSpPr>
          <p:nvPr/>
        </p:nvCxnSpPr>
        <p:spPr>
          <a:xfrm>
            <a:off x="5155256" y="2390988"/>
            <a:ext cx="357174" cy="0"/>
          </a:xfrm>
          <a:prstGeom prst="straightConnector1">
            <a:avLst/>
          </a:prstGeom>
          <a:ln w="28575">
            <a:solidFill>
              <a:srgbClr val="3F53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oogle Shape;133;p4">
            <a:extLst>
              <a:ext uri="{FF2B5EF4-FFF2-40B4-BE49-F238E27FC236}">
                <a16:creationId xmlns:a16="http://schemas.microsoft.com/office/drawing/2014/main" id="{D4AEEF0F-28DB-4F51-BBEA-101BAAD1C27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21220" r="22477" b="22519"/>
          <a:stretch/>
        </p:blipFill>
        <p:spPr>
          <a:xfrm>
            <a:off x="7098741" y="1629426"/>
            <a:ext cx="689595" cy="55309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139;p4">
            <a:extLst>
              <a:ext uri="{FF2B5EF4-FFF2-40B4-BE49-F238E27FC236}">
                <a16:creationId xmlns:a16="http://schemas.microsoft.com/office/drawing/2014/main" id="{3AD541C1-0682-45B0-AFE2-340F528DB3F4}"/>
              </a:ext>
            </a:extLst>
          </p:cNvPr>
          <p:cNvSpPr txBox="1"/>
          <p:nvPr/>
        </p:nvSpPr>
        <p:spPr>
          <a:xfrm>
            <a:off x="6319472" y="1617828"/>
            <a:ext cx="1258945" cy="46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b="1" dirty="0"/>
              <a:t>GCP</a:t>
            </a: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6C2E3176-80DC-4450-A4D0-4118054ED18D}"/>
              </a:ext>
            </a:extLst>
          </p:cNvPr>
          <p:cNvCxnSpPr>
            <a:cxnSpLocks/>
          </p:cNvCxnSpPr>
          <p:nvPr/>
        </p:nvCxnSpPr>
        <p:spPr>
          <a:xfrm>
            <a:off x="7369676" y="2863237"/>
            <a:ext cx="326765" cy="0"/>
          </a:xfrm>
          <a:prstGeom prst="straightConnector1">
            <a:avLst/>
          </a:prstGeom>
          <a:ln w="28575">
            <a:solidFill>
              <a:srgbClr val="3F53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Google Shape;129;p4">
            <a:extLst>
              <a:ext uri="{FF2B5EF4-FFF2-40B4-BE49-F238E27FC236}">
                <a16:creationId xmlns:a16="http://schemas.microsoft.com/office/drawing/2014/main" id="{6AF745BE-E2AD-4005-BE6C-1C4B046E9F9B}"/>
              </a:ext>
            </a:extLst>
          </p:cNvPr>
          <p:cNvSpPr/>
          <p:nvPr/>
        </p:nvSpPr>
        <p:spPr>
          <a:xfrm>
            <a:off x="7794893" y="2561291"/>
            <a:ext cx="1074257" cy="501315"/>
          </a:xfrm>
          <a:prstGeom prst="rect">
            <a:avLst/>
          </a:prstGeom>
          <a:noFill/>
          <a:ln w="28575" cap="flat" cmpd="sng">
            <a:solidFill>
              <a:srgbClr val="3F537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-US" altLang="zh-TW" sz="1200" b="1" dirty="0"/>
              <a:t>MySQL</a:t>
            </a:r>
          </a:p>
          <a:p>
            <a:r>
              <a:rPr lang="en-US" altLang="zh-TW" sz="1200" dirty="0"/>
              <a:t>Card data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6A6D2B2-85FC-41D5-BE78-6CE99DF39FB9}"/>
              </a:ext>
            </a:extLst>
          </p:cNvPr>
          <p:cNvSpPr/>
          <p:nvPr/>
        </p:nvSpPr>
        <p:spPr>
          <a:xfrm>
            <a:off x="5588650" y="2172039"/>
            <a:ext cx="3402983" cy="2150456"/>
          </a:xfrm>
          <a:prstGeom prst="rect">
            <a:avLst/>
          </a:prstGeom>
          <a:noFill/>
          <a:ln w="2857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/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40289977-76E8-45DF-B2C5-168EBB721873}"/>
              </a:ext>
            </a:extLst>
          </p:cNvPr>
          <p:cNvGrpSpPr/>
          <p:nvPr/>
        </p:nvGrpSpPr>
        <p:grpSpPr>
          <a:xfrm>
            <a:off x="1517466" y="2044101"/>
            <a:ext cx="669041" cy="312113"/>
            <a:chOff x="1516912" y="1751303"/>
            <a:chExt cx="669041" cy="312113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29C3E864-5E1F-4C3B-B622-D1109B63BC09}"/>
                </a:ext>
              </a:extLst>
            </p:cNvPr>
            <p:cNvCxnSpPr>
              <a:cxnSpLocks/>
            </p:cNvCxnSpPr>
            <p:nvPr/>
          </p:nvCxnSpPr>
          <p:spPr>
            <a:xfrm>
              <a:off x="1516912" y="2063416"/>
              <a:ext cx="652130" cy="0"/>
            </a:xfrm>
            <a:prstGeom prst="straightConnector1">
              <a:avLst/>
            </a:prstGeom>
            <a:ln w="28575">
              <a:solidFill>
                <a:srgbClr val="3F5378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Google Shape;148;p4">
              <a:extLst>
                <a:ext uri="{FF2B5EF4-FFF2-40B4-BE49-F238E27FC236}">
                  <a16:creationId xmlns:a16="http://schemas.microsoft.com/office/drawing/2014/main" id="{A7CC1AC7-340E-4CAB-B8ED-7AB9F38BAB8F}"/>
                </a:ext>
              </a:extLst>
            </p:cNvPr>
            <p:cNvSpPr txBox="1"/>
            <p:nvPr/>
          </p:nvSpPr>
          <p:spPr>
            <a:xfrm>
              <a:off x="1527647" y="1751303"/>
              <a:ext cx="658306" cy="307722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US" sz="1200" b="1" dirty="0">
                  <a:latin typeface="Microsoft JhengHei"/>
                  <a:ea typeface="Microsoft JhengHei"/>
                  <a:sym typeface="Microsoft JhengHei"/>
                </a:rPr>
                <a:t>https</a:t>
              </a:r>
              <a:endParaRPr sz="1200" dirty="0"/>
            </a:p>
          </p:txBody>
        </p:sp>
      </p:grp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85404A6E-5C3F-481C-A487-2E6D9D929C2A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>
          <a:xfrm>
            <a:off x="795009" y="1835908"/>
            <a:ext cx="1" cy="263784"/>
          </a:xfrm>
          <a:prstGeom prst="straightConnector1">
            <a:avLst/>
          </a:prstGeom>
          <a:ln w="28575">
            <a:solidFill>
              <a:srgbClr val="3F53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0042ACA-B6D0-4CF7-A043-D6BA94381ED2}"/>
              </a:ext>
            </a:extLst>
          </p:cNvPr>
          <p:cNvGrpSpPr/>
          <p:nvPr/>
        </p:nvGrpSpPr>
        <p:grpSpPr>
          <a:xfrm>
            <a:off x="7795462" y="3140693"/>
            <a:ext cx="1074258" cy="1015663"/>
            <a:chOff x="7789061" y="3201004"/>
            <a:chExt cx="1074258" cy="1015663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517FC60C-43A5-4FC2-AE76-1C4C42BF28FD}"/>
                </a:ext>
              </a:extLst>
            </p:cNvPr>
            <p:cNvSpPr txBox="1"/>
            <p:nvPr/>
          </p:nvSpPr>
          <p:spPr>
            <a:xfrm>
              <a:off x="7789061" y="3201004"/>
              <a:ext cx="1074258" cy="1015663"/>
            </a:xfrm>
            <a:prstGeom prst="rect">
              <a:avLst/>
            </a:prstGeom>
            <a:ln w="28575">
              <a:solidFill>
                <a:srgbClr val="3F5378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1200" b="1" dirty="0"/>
                <a:t>PostgreSQL</a:t>
              </a:r>
            </a:p>
            <a:p>
              <a:r>
                <a:rPr lang="en-US" altLang="zh-TW" sz="1200" dirty="0"/>
                <a:t>Client data </a:t>
              </a:r>
            </a:p>
            <a:p>
              <a:endParaRPr lang="en-US" altLang="zh-TW" sz="1200" dirty="0"/>
            </a:p>
            <a:p>
              <a:endParaRPr lang="en-US" altLang="zh-TW" sz="1200" dirty="0"/>
            </a:p>
            <a:p>
              <a:endParaRPr lang="en-US" altLang="zh-TW" sz="1200" dirty="0"/>
            </a:p>
          </p:txBody>
        </p:sp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358660BD-71C2-47B5-867A-F7AF9B9EBD2C}"/>
                </a:ext>
              </a:extLst>
            </p:cNvPr>
            <p:cNvPicPr/>
            <p:nvPr/>
          </p:nvPicPr>
          <p:blipFill rotWithShape="1">
            <a:blip r:embed="rId13"/>
            <a:srcRect t="37569" r="11690"/>
            <a:stretch/>
          </p:blipFill>
          <p:spPr>
            <a:xfrm>
              <a:off x="7801708" y="3637380"/>
              <a:ext cx="1031250" cy="531041"/>
            </a:xfrm>
            <a:prstGeom prst="rect">
              <a:avLst/>
            </a:prstGeom>
          </p:spPr>
        </p:pic>
      </p:grpSp>
      <p:sp>
        <p:nvSpPr>
          <p:cNvPr id="82" name="Google Shape;148;p4">
            <a:extLst>
              <a:ext uri="{FF2B5EF4-FFF2-40B4-BE49-F238E27FC236}">
                <a16:creationId xmlns:a16="http://schemas.microsoft.com/office/drawing/2014/main" id="{2B12821A-ABF8-4147-A983-BA8C5C3CB263}"/>
              </a:ext>
            </a:extLst>
          </p:cNvPr>
          <p:cNvSpPr txBox="1"/>
          <p:nvPr/>
        </p:nvSpPr>
        <p:spPr>
          <a:xfrm>
            <a:off x="7225784" y="3430201"/>
            <a:ext cx="658306" cy="307722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1200" b="1" dirty="0">
                <a:latin typeface="Microsoft JhengHei"/>
                <a:ea typeface="Microsoft JhengHei"/>
                <a:sym typeface="Microsoft JhengHei"/>
              </a:rPr>
              <a:t>IP</a:t>
            </a:r>
            <a:endParaRPr sz="1200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6D6D461D-181D-42A0-8E71-2D0BD7BA22D4}"/>
              </a:ext>
            </a:extLst>
          </p:cNvPr>
          <p:cNvCxnSpPr>
            <a:cxnSpLocks/>
          </p:cNvCxnSpPr>
          <p:nvPr/>
        </p:nvCxnSpPr>
        <p:spPr>
          <a:xfrm>
            <a:off x="7382206" y="3710538"/>
            <a:ext cx="326765" cy="0"/>
          </a:xfrm>
          <a:prstGeom prst="straightConnector1">
            <a:avLst/>
          </a:prstGeom>
          <a:ln w="28575">
            <a:solidFill>
              <a:srgbClr val="3F53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41FDCE49-1F0E-422E-8F22-082CF1D2BCF5}"/>
              </a:ext>
            </a:extLst>
          </p:cNvPr>
          <p:cNvGrpSpPr/>
          <p:nvPr/>
        </p:nvGrpSpPr>
        <p:grpSpPr>
          <a:xfrm>
            <a:off x="5725321" y="2262172"/>
            <a:ext cx="1656885" cy="2090833"/>
            <a:chOff x="5732128" y="2265192"/>
            <a:chExt cx="1656885" cy="2090833"/>
          </a:xfrm>
        </p:grpSpPr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F83CECD0-BF52-48FF-889C-ED3131D8A663}"/>
                </a:ext>
              </a:extLst>
            </p:cNvPr>
            <p:cNvSpPr txBox="1"/>
            <p:nvPr/>
          </p:nvSpPr>
          <p:spPr>
            <a:xfrm>
              <a:off x="5732128" y="2265192"/>
              <a:ext cx="1609397" cy="1954381"/>
            </a:xfrm>
            <a:prstGeom prst="rect">
              <a:avLst/>
            </a:prstGeom>
            <a:ln w="28575">
              <a:solidFill>
                <a:srgbClr val="3F5378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 b="1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400" b="1" dirty="0"/>
                <a:t>GCE VM</a:t>
              </a:r>
            </a:p>
            <a:p>
              <a:pPr algn="ctr"/>
              <a:endParaRPr lang="en-US" altLang="zh-TW" sz="500" b="1" dirty="0"/>
            </a:p>
            <a:p>
              <a:r>
                <a:rPr lang="en-US" altLang="zh-TW" sz="1200" b="1" dirty="0"/>
                <a:t>SYS - Ubuntu</a:t>
              </a:r>
              <a:endParaRPr lang="en-US" altLang="zh-TW" dirty="0"/>
            </a:p>
            <a:p>
              <a:r>
                <a:rPr lang="en-US" altLang="zh-TW" dirty="0"/>
                <a:t>Env- python3.6.9</a:t>
              </a:r>
            </a:p>
            <a:p>
              <a:endParaRPr lang="en-US" altLang="zh-TW" sz="500" dirty="0"/>
            </a:p>
            <a:p>
              <a:pPr marL="72000" lvl="1" indent="-72000">
                <a:buFont typeface="Arial" panose="020B0604020202020204" pitchFamily="34" charset="0"/>
                <a:buChar char="•"/>
              </a:pPr>
              <a:r>
                <a:rPr lang="en-US" altLang="zh-TW" dirty="0"/>
                <a:t> 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</a:rPr>
                <a:t>Aneka.py</a:t>
              </a:r>
            </a:p>
            <a:p>
              <a:pPr lvl="1"/>
              <a:endParaRPr lang="en-US" altLang="zh-TW" dirty="0"/>
            </a:p>
            <a:p>
              <a:pPr lvl="1"/>
              <a:endParaRPr lang="en-US" altLang="zh-TW" dirty="0"/>
            </a:p>
            <a:p>
              <a:pPr lvl="1"/>
              <a:endParaRPr lang="en-US" altLang="zh-TW" dirty="0"/>
            </a:p>
            <a:p>
              <a:pPr lvl="1"/>
              <a:endParaRPr lang="en-US" altLang="zh-TW" dirty="0"/>
            </a:p>
          </p:txBody>
        </p:sp>
        <p:sp>
          <p:nvSpPr>
            <p:cNvPr id="87" name="Google Shape;129;p4">
              <a:extLst>
                <a:ext uri="{FF2B5EF4-FFF2-40B4-BE49-F238E27FC236}">
                  <a16:creationId xmlns:a16="http://schemas.microsoft.com/office/drawing/2014/main" id="{8E799921-1D40-472C-BE98-B0B13C4A864D}"/>
                </a:ext>
              </a:extLst>
            </p:cNvPr>
            <p:cNvSpPr/>
            <p:nvPr/>
          </p:nvSpPr>
          <p:spPr>
            <a:xfrm>
              <a:off x="5861067" y="3087483"/>
              <a:ext cx="1527946" cy="1268542"/>
            </a:xfrm>
            <a:prstGeom prst="rect">
              <a:avLst/>
            </a:prstGeom>
            <a:noFill/>
            <a:ln w="38100" cap="flat" cmpd="sng">
              <a:noFill/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Line bot</a:t>
              </a:r>
            </a:p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en-US" altLang="zh-TW" sz="12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Recommend Sys</a:t>
              </a:r>
            </a:p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Open CV</a:t>
              </a:r>
            </a:p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Vision AI</a:t>
              </a:r>
            </a:p>
          </p:txBody>
        </p:sp>
      </p:grpSp>
      <p:pic>
        <p:nvPicPr>
          <p:cNvPr id="88" name="圖片 87">
            <a:extLst>
              <a:ext uri="{FF2B5EF4-FFF2-40B4-BE49-F238E27FC236}">
                <a16:creationId xmlns:a16="http://schemas.microsoft.com/office/drawing/2014/main" id="{D140B66D-3232-4427-83A8-C3FE8E36E5B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742" r="53449"/>
          <a:stretch/>
        </p:blipFill>
        <p:spPr>
          <a:xfrm>
            <a:off x="118875" y="3222462"/>
            <a:ext cx="1892311" cy="723200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D5D14A96-063A-49B0-AE94-0615C17FEBE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5692"/>
          <a:stretch/>
        </p:blipFill>
        <p:spPr>
          <a:xfrm>
            <a:off x="2074016" y="2904017"/>
            <a:ext cx="3457830" cy="1277549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3945646A-3F03-425C-9C7D-BF14BD7F968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198" b="26248"/>
          <a:stretch/>
        </p:blipFill>
        <p:spPr>
          <a:xfrm>
            <a:off x="6714063" y="3024537"/>
            <a:ext cx="384678" cy="342496"/>
          </a:xfrm>
          <a:prstGeom prst="rect">
            <a:avLst/>
          </a:prstGeom>
        </p:spPr>
      </p:pic>
      <p:sp>
        <p:nvSpPr>
          <p:cNvPr id="95" name="矩形 94">
            <a:extLst>
              <a:ext uri="{FF2B5EF4-FFF2-40B4-BE49-F238E27FC236}">
                <a16:creationId xmlns:a16="http://schemas.microsoft.com/office/drawing/2014/main" id="{FEC75401-27DD-423B-9A3A-C02885EBCF09}"/>
              </a:ext>
            </a:extLst>
          </p:cNvPr>
          <p:cNvSpPr/>
          <p:nvPr/>
        </p:nvSpPr>
        <p:spPr>
          <a:xfrm>
            <a:off x="7728188" y="2262172"/>
            <a:ext cx="1220232" cy="19452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AA6B4AC4-5D9D-44D0-8F59-10D63B50D4B2}"/>
              </a:ext>
            </a:extLst>
          </p:cNvPr>
          <p:cNvSpPr txBox="1"/>
          <p:nvPr/>
        </p:nvSpPr>
        <p:spPr>
          <a:xfrm>
            <a:off x="7789525" y="2259669"/>
            <a:ext cx="1247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Cloud SQL </a:t>
            </a:r>
          </a:p>
        </p:txBody>
      </p:sp>
    </p:spTree>
    <p:extLst>
      <p:ext uri="{BB962C8B-B14F-4D97-AF65-F5344CB8AC3E}">
        <p14:creationId xmlns:p14="http://schemas.microsoft.com/office/powerpoint/2010/main" val="1821173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雲端伺服建置  </a:t>
            </a:r>
            <a:r>
              <a:rPr lang="en-US" altLang="zh-TW" dirty="0"/>
              <a:t>-  Back end server - AWS</a:t>
            </a:r>
            <a:r>
              <a:rPr lang="zh-TW" altLang="en-US" dirty="0"/>
              <a:t> </a:t>
            </a:r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48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941467" y="1158775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黃宗文</a:t>
            </a:r>
          </a:p>
        </p:txBody>
      </p:sp>
      <p:grpSp>
        <p:nvGrpSpPr>
          <p:cNvPr id="51" name="Google Shape;124;p4">
            <a:extLst>
              <a:ext uri="{FF2B5EF4-FFF2-40B4-BE49-F238E27FC236}">
                <a16:creationId xmlns:a16="http://schemas.microsoft.com/office/drawing/2014/main" id="{AD719BA3-C5C3-44E2-9745-2324D3CDA591}"/>
              </a:ext>
            </a:extLst>
          </p:cNvPr>
          <p:cNvGrpSpPr/>
          <p:nvPr/>
        </p:nvGrpSpPr>
        <p:grpSpPr>
          <a:xfrm>
            <a:off x="313200" y="586800"/>
            <a:ext cx="392063" cy="291505"/>
            <a:chOff x="5247525" y="3007275"/>
            <a:chExt cx="517575" cy="384825"/>
          </a:xfrm>
        </p:grpSpPr>
        <p:sp>
          <p:nvSpPr>
            <p:cNvPr id="52" name="Google Shape;125;p4">
              <a:extLst>
                <a:ext uri="{FF2B5EF4-FFF2-40B4-BE49-F238E27FC236}">
                  <a16:creationId xmlns:a16="http://schemas.microsoft.com/office/drawing/2014/main" id="{BF932583-62E9-48EC-B1F5-DCD4D4D19010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26;p4">
              <a:extLst>
                <a:ext uri="{FF2B5EF4-FFF2-40B4-BE49-F238E27FC236}">
                  <a16:creationId xmlns:a16="http://schemas.microsoft.com/office/drawing/2014/main" id="{4270C7EE-CECB-4241-9749-1C1CA90A72E8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5" name="資料庫圖表 44">
            <a:extLst>
              <a:ext uri="{FF2B5EF4-FFF2-40B4-BE49-F238E27FC236}">
                <a16:creationId xmlns:a16="http://schemas.microsoft.com/office/drawing/2014/main" id="{BF6995E7-BBA0-4054-91BC-77DA4A2AF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214291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6" name="圖片 45">
            <a:extLst>
              <a:ext uri="{FF2B5EF4-FFF2-40B4-BE49-F238E27FC236}">
                <a16:creationId xmlns:a16="http://schemas.microsoft.com/office/drawing/2014/main" id="{C7B75E63-C7FC-445B-A031-7AF4C4519040}"/>
              </a:ext>
            </a:extLst>
          </p:cNvPr>
          <p:cNvPicPr/>
          <p:nvPr/>
        </p:nvPicPr>
        <p:blipFill rotWithShape="1">
          <a:blip r:embed="rId8"/>
          <a:srcRect b="32695"/>
          <a:stretch/>
        </p:blipFill>
        <p:spPr bwMode="auto">
          <a:xfrm>
            <a:off x="7941467" y="135377"/>
            <a:ext cx="1053453" cy="978877"/>
          </a:xfrm>
          <a:prstGeom prst="ellipse">
            <a:avLst/>
          </a:prstGeom>
          <a:ln w="63500" cap="rnd">
            <a:solidFill>
              <a:schemeClr val="tx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2022三大公有雲市佔率比較">
            <a:extLst>
              <a:ext uri="{FF2B5EF4-FFF2-40B4-BE49-F238E27FC236}">
                <a16:creationId xmlns:a16="http://schemas.microsoft.com/office/drawing/2014/main" id="{DDEEB6B1-9297-40E3-AA05-95072745B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31" y="1613504"/>
            <a:ext cx="2499537" cy="249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雲基礎設施和平台服務的魔力像限顯示，截至 2022 年 6 月，有八家供應商位於領導者、挑戰者、遠見者或細分市場參與者象限中。供應商的定位是基於執行能力和願景的完整性。">
            <a:extLst>
              <a:ext uri="{FF2B5EF4-FFF2-40B4-BE49-F238E27FC236}">
                <a16:creationId xmlns:a16="http://schemas.microsoft.com/office/drawing/2014/main" id="{C289669E-664A-4800-A9F7-CE7D62FA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18" y="1453376"/>
            <a:ext cx="2983102" cy="309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FFAD60-8829-44A2-94D7-E99D64F2F8CE}"/>
              </a:ext>
            </a:extLst>
          </p:cNvPr>
          <p:cNvSpPr/>
          <p:nvPr/>
        </p:nvSpPr>
        <p:spPr>
          <a:xfrm>
            <a:off x="3296093" y="2289544"/>
            <a:ext cx="2551814" cy="21974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0536BDE-460F-4973-9939-3D28F4446168}"/>
              </a:ext>
            </a:extLst>
          </p:cNvPr>
          <p:cNvSpPr/>
          <p:nvPr/>
        </p:nvSpPr>
        <p:spPr>
          <a:xfrm>
            <a:off x="8307572" y="1695804"/>
            <a:ext cx="687348" cy="5086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CA22FD-D056-41FA-BFF8-83C8D0E09E8F}"/>
              </a:ext>
            </a:extLst>
          </p:cNvPr>
          <p:cNvSpPr txBox="1"/>
          <p:nvPr/>
        </p:nvSpPr>
        <p:spPr>
          <a:xfrm>
            <a:off x="0" y="2741513"/>
            <a:ext cx="294824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·</a:t>
            </a:r>
            <a:r>
              <a:rPr lang="zh-TW" altLang="en-US" dirty="0"/>
              <a:t>  </a:t>
            </a:r>
            <a:r>
              <a:rPr lang="en-US" altLang="zh-TW" dirty="0"/>
              <a:t>AWS </a:t>
            </a:r>
            <a:r>
              <a:rPr lang="zh-TW" altLang="en-US" dirty="0"/>
              <a:t>於</a:t>
            </a:r>
            <a:r>
              <a:rPr lang="en-US" altLang="zh-TW" dirty="0"/>
              <a:t>2022</a:t>
            </a:r>
            <a:r>
              <a:rPr lang="zh-TW" altLang="en-US" dirty="0"/>
              <a:t> </a:t>
            </a:r>
            <a:r>
              <a:rPr lang="en-US" altLang="zh-TW" dirty="0"/>
              <a:t>Q2</a:t>
            </a:r>
            <a:r>
              <a:rPr lang="zh-TW" altLang="en-US" dirty="0"/>
              <a:t>市場占有率</a:t>
            </a:r>
            <a:r>
              <a:rPr lang="en-US" altLang="zh-TW" b="1" dirty="0"/>
              <a:t>34%</a:t>
            </a:r>
          </a:p>
          <a:p>
            <a:r>
              <a:rPr lang="zh-TW" altLang="en-US" b="1" dirty="0"/>
              <a:t>   </a:t>
            </a:r>
            <a:r>
              <a:rPr lang="zh-TW" altLang="en-US" dirty="0"/>
              <a:t>位居第一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·</a:t>
            </a:r>
            <a:r>
              <a:rPr lang="zh-TW" altLang="en-US" dirty="0"/>
              <a:t>  依全球最具權威的</a:t>
            </a:r>
            <a:r>
              <a:rPr lang="en-US" altLang="zh-TW" dirty="0"/>
              <a:t>IT</a:t>
            </a:r>
            <a:r>
              <a:rPr lang="zh-TW" altLang="en-US" dirty="0"/>
              <a:t>研究與顧問</a:t>
            </a:r>
            <a:endParaRPr lang="en-US" altLang="zh-TW" dirty="0"/>
          </a:p>
          <a:p>
            <a:r>
              <a:rPr lang="zh-TW" altLang="en-US" dirty="0"/>
              <a:t>   諮詢公司高德納（</a:t>
            </a:r>
            <a:r>
              <a:rPr lang="en-US" altLang="zh-TW" dirty="0"/>
              <a:t>Gartner</a:t>
            </a:r>
            <a:r>
              <a:rPr lang="zh-TW" altLang="en-US" dirty="0"/>
              <a:t>）統計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AWS </a:t>
            </a:r>
            <a:r>
              <a:rPr lang="zh-TW" altLang="en-US" dirty="0"/>
              <a:t>為市面上最具</a:t>
            </a:r>
            <a:r>
              <a:rPr lang="zh-TW" altLang="en-US" b="1" dirty="0"/>
              <a:t>未來發展性</a:t>
            </a:r>
            <a:r>
              <a:rPr lang="zh-TW" altLang="en-US" dirty="0"/>
              <a:t>的</a:t>
            </a:r>
            <a:endParaRPr lang="en-US" altLang="zh-TW" dirty="0"/>
          </a:p>
          <a:p>
            <a:r>
              <a:rPr lang="zh-TW" altLang="en-US" dirty="0"/>
              <a:t>   雲端平台</a:t>
            </a:r>
            <a:endParaRPr lang="en-US" altLang="zh-TW" dirty="0"/>
          </a:p>
        </p:txBody>
      </p:sp>
      <p:pic>
        <p:nvPicPr>
          <p:cNvPr id="1030" name="Picture 6" descr="納斯達克攜手AWS重塑新一代資本市場- FunkyKit 中文版">
            <a:extLst>
              <a:ext uri="{FF2B5EF4-FFF2-40B4-BE49-F238E27FC236}">
                <a16:creationId xmlns:a16="http://schemas.microsoft.com/office/drawing/2014/main" id="{6EC7076C-A4DA-4E9E-8D8F-DE467C0A7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8" y="1453376"/>
            <a:ext cx="1710846" cy="10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1362A8A5-B1A3-4615-80A2-4086769101AF}"/>
              </a:ext>
            </a:extLst>
          </p:cNvPr>
          <p:cNvSpPr/>
          <p:nvPr/>
        </p:nvSpPr>
        <p:spPr>
          <a:xfrm>
            <a:off x="1188464" y="2299371"/>
            <a:ext cx="6830415" cy="2066845"/>
          </a:xfrm>
          <a:prstGeom prst="roundRect">
            <a:avLst>
              <a:gd name="adj" fmla="val 2728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雲端伺服建置  </a:t>
            </a:r>
            <a:r>
              <a:rPr lang="en-US" altLang="zh-TW" dirty="0"/>
              <a:t>-  Back end server -</a:t>
            </a:r>
            <a:r>
              <a:rPr lang="zh-TW" altLang="en-US" dirty="0"/>
              <a:t> </a:t>
            </a:r>
            <a:r>
              <a:rPr lang="en-US" altLang="zh-TW" dirty="0"/>
              <a:t>AWS</a:t>
            </a:r>
            <a:r>
              <a:rPr lang="zh-TW" altLang="en-US" dirty="0"/>
              <a:t> </a:t>
            </a:r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49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941467" y="1158775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黃宗文</a:t>
            </a:r>
          </a:p>
        </p:txBody>
      </p:sp>
      <p:grpSp>
        <p:nvGrpSpPr>
          <p:cNvPr id="51" name="Google Shape;124;p4">
            <a:extLst>
              <a:ext uri="{FF2B5EF4-FFF2-40B4-BE49-F238E27FC236}">
                <a16:creationId xmlns:a16="http://schemas.microsoft.com/office/drawing/2014/main" id="{AD719BA3-C5C3-44E2-9745-2324D3CDA591}"/>
              </a:ext>
            </a:extLst>
          </p:cNvPr>
          <p:cNvGrpSpPr/>
          <p:nvPr/>
        </p:nvGrpSpPr>
        <p:grpSpPr>
          <a:xfrm>
            <a:off x="313200" y="586800"/>
            <a:ext cx="392063" cy="291505"/>
            <a:chOff x="5247525" y="3007275"/>
            <a:chExt cx="517575" cy="384825"/>
          </a:xfrm>
        </p:grpSpPr>
        <p:sp>
          <p:nvSpPr>
            <p:cNvPr id="52" name="Google Shape;125;p4">
              <a:extLst>
                <a:ext uri="{FF2B5EF4-FFF2-40B4-BE49-F238E27FC236}">
                  <a16:creationId xmlns:a16="http://schemas.microsoft.com/office/drawing/2014/main" id="{BF932583-62E9-48EC-B1F5-DCD4D4D19010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26;p4">
              <a:extLst>
                <a:ext uri="{FF2B5EF4-FFF2-40B4-BE49-F238E27FC236}">
                  <a16:creationId xmlns:a16="http://schemas.microsoft.com/office/drawing/2014/main" id="{4270C7EE-CECB-4241-9749-1C1CA90A72E8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5" name="資料庫圖表 44">
            <a:extLst>
              <a:ext uri="{FF2B5EF4-FFF2-40B4-BE49-F238E27FC236}">
                <a16:creationId xmlns:a16="http://schemas.microsoft.com/office/drawing/2014/main" id="{BF6995E7-BBA0-4054-91BC-77DA4A2AF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636880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6" name="圖片 45">
            <a:extLst>
              <a:ext uri="{FF2B5EF4-FFF2-40B4-BE49-F238E27FC236}">
                <a16:creationId xmlns:a16="http://schemas.microsoft.com/office/drawing/2014/main" id="{C7B75E63-C7FC-445B-A031-7AF4C4519040}"/>
              </a:ext>
            </a:extLst>
          </p:cNvPr>
          <p:cNvPicPr/>
          <p:nvPr/>
        </p:nvPicPr>
        <p:blipFill rotWithShape="1">
          <a:blip r:embed="rId8"/>
          <a:srcRect b="32695"/>
          <a:stretch/>
        </p:blipFill>
        <p:spPr bwMode="auto">
          <a:xfrm>
            <a:off x="7941467" y="135377"/>
            <a:ext cx="1053453" cy="978877"/>
          </a:xfrm>
          <a:prstGeom prst="ellipse">
            <a:avLst/>
          </a:prstGeom>
          <a:ln w="63500" cap="rnd">
            <a:solidFill>
              <a:schemeClr val="tx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0" name="Picture 2" descr="A practical introduction to Docker containers | Red Hat Developer">
            <a:extLst>
              <a:ext uri="{FF2B5EF4-FFF2-40B4-BE49-F238E27FC236}">
                <a16:creationId xmlns:a16="http://schemas.microsoft.com/office/drawing/2014/main" id="{8BA2D71E-9BF5-443F-9053-FD5137F84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" y="2222495"/>
            <a:ext cx="1142118" cy="94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納斯達克攜手AWS重塑新一代資本市場- FunkyKit 中文版">
            <a:extLst>
              <a:ext uri="{FF2B5EF4-FFF2-40B4-BE49-F238E27FC236}">
                <a16:creationId xmlns:a16="http://schemas.microsoft.com/office/drawing/2014/main" id="{A2ED5017-3D70-470F-A89B-C8A24252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6" y="3648382"/>
            <a:ext cx="1092115" cy="6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CP (Google Cloud Platform) 入門| Titangene Blog">
            <a:extLst>
              <a:ext uri="{FF2B5EF4-FFF2-40B4-BE49-F238E27FC236}">
                <a16:creationId xmlns:a16="http://schemas.microsoft.com/office/drawing/2014/main" id="{F8014A74-BC78-41D2-B72C-B6B8B72A8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004" y="3319053"/>
            <a:ext cx="2013714" cy="105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5B9C3FA5-82A2-4068-A759-BA492EC0DE83}"/>
              </a:ext>
            </a:extLst>
          </p:cNvPr>
          <p:cNvGrpSpPr/>
          <p:nvPr/>
        </p:nvGrpSpPr>
        <p:grpSpPr>
          <a:xfrm>
            <a:off x="1274634" y="2377571"/>
            <a:ext cx="6594732" cy="1934108"/>
            <a:chOff x="1401082" y="1769659"/>
            <a:chExt cx="6594732" cy="193410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1128C00-BB91-4AD9-97DD-4D10D442F5FA}"/>
                </a:ext>
              </a:extLst>
            </p:cNvPr>
            <p:cNvSpPr/>
            <p:nvPr/>
          </p:nvSpPr>
          <p:spPr>
            <a:xfrm>
              <a:off x="1401082" y="3317055"/>
              <a:ext cx="3411957" cy="386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5848CE5-C46C-424D-8FE4-171C5AE51486}"/>
                </a:ext>
              </a:extLst>
            </p:cNvPr>
            <p:cNvSpPr/>
            <p:nvPr/>
          </p:nvSpPr>
          <p:spPr>
            <a:xfrm>
              <a:off x="1401082" y="2810059"/>
              <a:ext cx="3411957" cy="4428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2D85658-6274-4727-9D3C-108B82D6426F}"/>
                </a:ext>
              </a:extLst>
            </p:cNvPr>
            <p:cNvSpPr/>
            <p:nvPr/>
          </p:nvSpPr>
          <p:spPr>
            <a:xfrm>
              <a:off x="4980560" y="2118356"/>
              <a:ext cx="1092115" cy="603643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7190C94-870F-444B-9A6C-D32A878B8821}"/>
                </a:ext>
              </a:extLst>
            </p:cNvPr>
            <p:cNvSpPr/>
            <p:nvPr/>
          </p:nvSpPr>
          <p:spPr>
            <a:xfrm>
              <a:off x="4980560" y="2783455"/>
              <a:ext cx="1092115" cy="603643"/>
            </a:xfrm>
            <a:prstGeom prst="rect">
              <a:avLst/>
            </a:prstGeom>
            <a:solidFill>
              <a:srgbClr val="F8BB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FBBFA1-1C01-473D-9400-99D6D9EA62B1}"/>
                </a:ext>
              </a:extLst>
            </p:cNvPr>
            <p:cNvSpPr/>
            <p:nvPr/>
          </p:nvSpPr>
          <p:spPr>
            <a:xfrm>
              <a:off x="4980560" y="3448553"/>
              <a:ext cx="1092115" cy="2458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F1702DD-888B-47C3-A734-303600EB609C}"/>
                </a:ext>
              </a:extLst>
            </p:cNvPr>
            <p:cNvGrpSpPr/>
            <p:nvPr/>
          </p:nvGrpSpPr>
          <p:grpSpPr>
            <a:xfrm>
              <a:off x="1401082" y="2137042"/>
              <a:ext cx="3411957" cy="603645"/>
              <a:chOff x="2332073" y="2360335"/>
              <a:chExt cx="3411957" cy="603645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69285A46-8438-418B-8CB9-EAD54A36959D}"/>
                  </a:ext>
                </a:extLst>
              </p:cNvPr>
              <p:cNvGrpSpPr/>
              <p:nvPr/>
            </p:nvGrpSpPr>
            <p:grpSpPr>
              <a:xfrm>
                <a:off x="4651915" y="2360336"/>
                <a:ext cx="1092115" cy="603643"/>
                <a:chOff x="4651915" y="2360336"/>
                <a:chExt cx="1092115" cy="603643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DF49341F-A65E-4B6B-BA96-9B2C157BBB49}"/>
                    </a:ext>
                  </a:extLst>
                </p:cNvPr>
                <p:cNvSpPr/>
                <p:nvPr/>
              </p:nvSpPr>
              <p:spPr>
                <a:xfrm>
                  <a:off x="4651915" y="2360336"/>
                  <a:ext cx="1092115" cy="603643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17" name="圖片 16">
                  <a:extLst>
                    <a:ext uri="{FF2B5EF4-FFF2-40B4-BE49-F238E27FC236}">
                      <a16:creationId xmlns:a16="http://schemas.microsoft.com/office/drawing/2014/main" id="{D8C0E8DB-189D-4EFA-A690-F74F2AA35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clrChange>
                    <a:clrFrom>
                      <a:srgbClr val="F7F7F7"/>
                    </a:clrFrom>
                    <a:clrTo>
                      <a:srgbClr val="F7F7F7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843882" y="2475265"/>
                  <a:ext cx="708180" cy="356077"/>
                </a:xfrm>
                <a:prstGeom prst="rect">
                  <a:avLst/>
                </a:prstGeom>
                <a:ln w="38100">
                  <a:noFill/>
                </a:ln>
              </p:spPr>
            </p:pic>
          </p:grp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9D7EB67E-54A8-4D20-BE1B-A120A799945C}"/>
                  </a:ext>
                </a:extLst>
              </p:cNvPr>
              <p:cNvGrpSpPr/>
              <p:nvPr/>
            </p:nvGrpSpPr>
            <p:grpSpPr>
              <a:xfrm>
                <a:off x="2332073" y="2360337"/>
                <a:ext cx="1092115" cy="603643"/>
                <a:chOff x="2332073" y="2360337"/>
                <a:chExt cx="1092115" cy="603643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3CF06B4-1E14-4B2A-9F04-1E38F6B1A07F}"/>
                    </a:ext>
                  </a:extLst>
                </p:cNvPr>
                <p:cNvSpPr/>
                <p:nvPr/>
              </p:nvSpPr>
              <p:spPr>
                <a:xfrm>
                  <a:off x="2332073" y="2360337"/>
                  <a:ext cx="1092115" cy="60364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9EBF7B27-E181-48B6-8467-811404FAE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70" t="28449" r="8112" b="25592"/>
                <a:stretch/>
              </p:blipFill>
              <p:spPr>
                <a:xfrm>
                  <a:off x="2524039" y="2524136"/>
                  <a:ext cx="708181" cy="255448"/>
                </a:xfrm>
                <a:prstGeom prst="rect">
                  <a:avLst/>
                </a:prstGeom>
                <a:ln w="38100">
                  <a:noFill/>
                </a:ln>
              </p:spPr>
            </p:pic>
          </p:grpSp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3A5BCB30-42A1-4CA4-B807-A2E3806BA129}"/>
                  </a:ext>
                </a:extLst>
              </p:cNvPr>
              <p:cNvGrpSpPr/>
              <p:nvPr/>
            </p:nvGrpSpPr>
            <p:grpSpPr>
              <a:xfrm>
                <a:off x="3491994" y="2360335"/>
                <a:ext cx="1092115" cy="603643"/>
                <a:chOff x="3491994" y="2360335"/>
                <a:chExt cx="1092115" cy="603643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13C307A-22AC-4EF9-9428-20EF0B5EFBB9}"/>
                    </a:ext>
                  </a:extLst>
                </p:cNvPr>
                <p:cNvSpPr/>
                <p:nvPr/>
              </p:nvSpPr>
              <p:spPr>
                <a:xfrm>
                  <a:off x="3491994" y="2360335"/>
                  <a:ext cx="1092115" cy="60364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054" name="Picture 6" descr="iT 邦幫忙::一起幫忙解決難題，拯救IT 人的一天">
                  <a:extLst>
                    <a:ext uri="{FF2B5EF4-FFF2-40B4-BE49-F238E27FC236}">
                      <a16:creationId xmlns:a16="http://schemas.microsoft.com/office/drawing/2014/main" id="{F6C0A3A7-15A0-428E-813A-7CEF1EB298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16154" y="2413266"/>
                  <a:ext cx="886682" cy="4959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2D07203-B2E7-436D-95B9-053A11B52C08}"/>
                </a:ext>
              </a:extLst>
            </p:cNvPr>
            <p:cNvSpPr/>
            <p:nvPr/>
          </p:nvSpPr>
          <p:spPr>
            <a:xfrm>
              <a:off x="1401082" y="1769659"/>
              <a:ext cx="6582875" cy="245821"/>
            </a:xfrm>
            <a:prstGeom prst="rect">
              <a:avLst/>
            </a:prstGeom>
            <a:solidFill>
              <a:srgbClr val="0CF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058" name="Picture 10" descr="iT 邦幫忙::一起幫忙解決難題，拯救IT 人的一天">
              <a:extLst>
                <a:ext uri="{FF2B5EF4-FFF2-40B4-BE49-F238E27FC236}">
                  <a16:creationId xmlns:a16="http://schemas.microsoft.com/office/drawing/2014/main" id="{6E2F2AE5-42A6-40C1-AB1A-D1AA0511D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843" y="2118356"/>
              <a:ext cx="730239" cy="63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MySQL - 维基百科，自由的百科全书">
              <a:extLst>
                <a:ext uri="{FF2B5EF4-FFF2-40B4-BE49-F238E27FC236}">
                  <a16:creationId xmlns:a16="http://schemas.microsoft.com/office/drawing/2014/main" id="{117FC40B-5DFD-445A-9C56-49240D931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1970" y="2840010"/>
              <a:ext cx="991708" cy="510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55E56EE-C0CB-4160-AC56-4F437E31E2D6}"/>
                </a:ext>
              </a:extLst>
            </p:cNvPr>
            <p:cNvSpPr/>
            <p:nvPr/>
          </p:nvSpPr>
          <p:spPr>
            <a:xfrm>
              <a:off x="6240196" y="2115539"/>
              <a:ext cx="1748530" cy="81302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1BD713A-9E13-438B-819E-8F2BC441D418}"/>
                </a:ext>
              </a:extLst>
            </p:cNvPr>
            <p:cNvSpPr/>
            <p:nvPr/>
          </p:nvSpPr>
          <p:spPr>
            <a:xfrm>
              <a:off x="6240195" y="2976564"/>
              <a:ext cx="1748530" cy="72720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6" name="Picture 8" descr="iT 邦幫忙::一起幫忙解決難題，拯救IT 人的一天">
              <a:extLst>
                <a:ext uri="{FF2B5EF4-FFF2-40B4-BE49-F238E27FC236}">
                  <a16:creationId xmlns:a16="http://schemas.microsoft.com/office/drawing/2014/main" id="{D93D5843-CE38-49C3-88EF-89F4C3E87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178" y="2254105"/>
              <a:ext cx="1738636" cy="64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2" name="Picture 14" descr="OpenCV圖片處理整理(緩慢更新). 最近剛好需要狂用到OpenCV，所以整理一下所有OpenCV可能會應用到的API… | by LUFOR129  | Medium">
            <a:extLst>
              <a:ext uri="{FF2B5EF4-FFF2-40B4-BE49-F238E27FC236}">
                <a16:creationId xmlns:a16="http://schemas.microsoft.com/office/drawing/2014/main" id="{5C607867-E1FB-4E6B-8281-B426F8F6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785" y="3456211"/>
            <a:ext cx="2408324" cy="10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語音泡泡: 橢圓形 11">
            <a:extLst>
              <a:ext uri="{FF2B5EF4-FFF2-40B4-BE49-F238E27FC236}">
                <a16:creationId xmlns:a16="http://schemas.microsoft.com/office/drawing/2014/main" id="{F92CDE87-0F68-46D8-B2B6-868698A8B1B8}"/>
              </a:ext>
            </a:extLst>
          </p:cNvPr>
          <p:cNvSpPr/>
          <p:nvPr/>
        </p:nvSpPr>
        <p:spPr>
          <a:xfrm>
            <a:off x="5296528" y="1279082"/>
            <a:ext cx="2197886" cy="640663"/>
          </a:xfrm>
          <a:prstGeom prst="wedgeEllipseCallout">
            <a:avLst>
              <a:gd name="adj1" fmla="val -54696"/>
              <a:gd name="adj2" fmla="val 3373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我是你的</a:t>
            </a:r>
            <a:endParaRPr lang="en-US" altLang="zh-TW" sz="14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信用卡小幫手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6915366-7210-4E4B-94DC-38C622C3733C}"/>
              </a:ext>
            </a:extLst>
          </p:cNvPr>
          <p:cNvCxnSpPr>
            <a:stCxn id="3" idx="2"/>
          </p:cNvCxnSpPr>
          <p:nvPr/>
        </p:nvCxnSpPr>
        <p:spPr>
          <a:xfrm>
            <a:off x="2980613" y="4311679"/>
            <a:ext cx="3592" cy="1902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4F6E3EC1-98B5-49E7-A419-2695B3A5C573}"/>
              </a:ext>
            </a:extLst>
          </p:cNvPr>
          <p:cNvCxnSpPr>
            <a:cxnSpLocks/>
          </p:cNvCxnSpPr>
          <p:nvPr/>
        </p:nvCxnSpPr>
        <p:spPr>
          <a:xfrm>
            <a:off x="602302" y="4302286"/>
            <a:ext cx="0" cy="19962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5051BCB-DC7C-43DB-AF83-C132D378E764}"/>
              </a:ext>
            </a:extLst>
          </p:cNvPr>
          <p:cNvCxnSpPr/>
          <p:nvPr/>
        </p:nvCxnSpPr>
        <p:spPr>
          <a:xfrm>
            <a:off x="602302" y="4501909"/>
            <a:ext cx="237831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66" name="Picture 18" descr="項目的機器人圖標, 背景, 可愛的, 設計向量圖案素材免費下載，PNG，EPS和AI素材下載- Pngtree | Robot icon, Robot  png, School icon">
            <a:extLst>
              <a:ext uri="{FF2B5EF4-FFF2-40B4-BE49-F238E27FC236}">
                <a16:creationId xmlns:a16="http://schemas.microsoft.com/office/drawing/2014/main" id="{FD802EDC-C38E-47A4-A31E-9EDA71687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377" y="1173949"/>
            <a:ext cx="1288645" cy="128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06B9804E-D094-47BC-9619-CF445EDB3BF7}"/>
              </a:ext>
            </a:extLst>
          </p:cNvPr>
          <p:cNvCxnSpPr>
            <a:cxnSpLocks/>
          </p:cNvCxnSpPr>
          <p:nvPr/>
        </p:nvCxnSpPr>
        <p:spPr>
          <a:xfrm>
            <a:off x="596696" y="3215961"/>
            <a:ext cx="0" cy="30256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0171933F-D448-407E-917B-28DC7E4A2A60}"/>
              </a:ext>
            </a:extLst>
          </p:cNvPr>
          <p:cNvCxnSpPr>
            <a:cxnSpLocks/>
          </p:cNvCxnSpPr>
          <p:nvPr/>
        </p:nvCxnSpPr>
        <p:spPr>
          <a:xfrm>
            <a:off x="596696" y="3518530"/>
            <a:ext cx="77844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8F7EA13E-D443-42F2-9EE2-9264F184FF13}"/>
              </a:ext>
            </a:extLst>
          </p:cNvPr>
          <p:cNvCxnSpPr>
            <a:cxnSpLocks/>
          </p:cNvCxnSpPr>
          <p:nvPr/>
        </p:nvCxnSpPr>
        <p:spPr>
          <a:xfrm>
            <a:off x="7857509" y="2500481"/>
            <a:ext cx="294119" cy="0"/>
          </a:xfrm>
          <a:prstGeom prst="line">
            <a:avLst/>
          </a:prstGeom>
          <a:ln>
            <a:solidFill>
              <a:srgbClr val="0CF43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7" name="圖片 46">
            <a:extLst>
              <a:ext uri="{FF2B5EF4-FFF2-40B4-BE49-F238E27FC236}">
                <a16:creationId xmlns:a16="http://schemas.microsoft.com/office/drawing/2014/main" id="{1487C021-DFCB-400B-A12D-E8389E271979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958" y="2171378"/>
            <a:ext cx="834941" cy="834941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844E95B0-F5FF-407B-BE8D-3BF54D056BA0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6556" y="1353550"/>
            <a:ext cx="1122897" cy="1006735"/>
          </a:xfrm>
          <a:prstGeom prst="rect">
            <a:avLst/>
          </a:prstGeom>
        </p:spPr>
      </p:pic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01FD752-70DE-4960-A085-3BD5973AB197}"/>
              </a:ext>
            </a:extLst>
          </p:cNvPr>
          <p:cNvCxnSpPr/>
          <p:nvPr/>
        </p:nvCxnSpPr>
        <p:spPr>
          <a:xfrm>
            <a:off x="8646413" y="4311679"/>
            <a:ext cx="3592" cy="1902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54F3C378-6AB1-4D6D-9728-A6C0FC9C52A2}"/>
              </a:ext>
            </a:extLst>
          </p:cNvPr>
          <p:cNvCxnSpPr>
            <a:cxnSpLocks/>
          </p:cNvCxnSpPr>
          <p:nvPr/>
        </p:nvCxnSpPr>
        <p:spPr>
          <a:xfrm>
            <a:off x="5511631" y="4302286"/>
            <a:ext cx="0" cy="199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8A407871-F30A-4252-A828-C68A4908BFF0}"/>
              </a:ext>
            </a:extLst>
          </p:cNvPr>
          <p:cNvCxnSpPr>
            <a:cxnSpLocks/>
          </p:cNvCxnSpPr>
          <p:nvPr/>
        </p:nvCxnSpPr>
        <p:spPr>
          <a:xfrm>
            <a:off x="5511631" y="4501909"/>
            <a:ext cx="31347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8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專題發想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grpSp>
        <p:nvGrpSpPr>
          <p:cNvPr id="95" name="Google Shape;95;p2"/>
          <p:cNvGrpSpPr/>
          <p:nvPr/>
        </p:nvGrpSpPr>
        <p:grpSpPr>
          <a:xfrm>
            <a:off x="313200" y="586800"/>
            <a:ext cx="323793" cy="339493"/>
            <a:chOff x="5961125" y="1623900"/>
            <a:chExt cx="427450" cy="448175"/>
          </a:xfrm>
        </p:grpSpPr>
        <p:sp>
          <p:nvSpPr>
            <p:cNvPr id="96" name="Google Shape;96;p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橢圓 15">
            <a:extLst>
              <a:ext uri="{FF2B5EF4-FFF2-40B4-BE49-F238E27FC236}">
                <a16:creationId xmlns:a16="http://schemas.microsoft.com/office/drawing/2014/main" id="{6AF27FED-60AE-4A3F-B2B2-1C38B92673E0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834973" y="1433194"/>
            <a:ext cx="10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  <a:endParaRPr lang="en-US" altLang="zh-TW" b="1" dirty="0">
              <a:solidFill>
                <a:srgbClr val="3F537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3F537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99E16BFE-ED11-4C6E-A6C1-F11B65572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667897"/>
              </p:ext>
            </p:extLst>
          </p:nvPr>
        </p:nvGraphicFramePr>
        <p:xfrm>
          <a:off x="983885" y="1433194"/>
          <a:ext cx="1857600" cy="300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80FA3D41-3174-42C7-A261-FDC93D2AF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68270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BC55D36C-7886-46B6-90E5-8A0A7947A4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1602" y="1260797"/>
            <a:ext cx="1013521" cy="101352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E77394D-00FC-4218-9E57-AC63080BFAAE}"/>
              </a:ext>
            </a:extLst>
          </p:cNvPr>
          <p:cNvGrpSpPr/>
          <p:nvPr/>
        </p:nvGrpSpPr>
        <p:grpSpPr>
          <a:xfrm>
            <a:off x="3784365" y="1857317"/>
            <a:ext cx="2905564" cy="2387345"/>
            <a:chOff x="3784365" y="1857317"/>
            <a:chExt cx="2905564" cy="2387345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21680CFD-5C65-46AD-9F67-17FCE8B44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39300" y1="29286" x2="39300" y2="29286"/>
                        </a14:backgroundRemoval>
                      </a14:imgEffect>
                    </a14:imgLayer>
                  </a14:imgProps>
                </a:ext>
              </a:extLst>
            </a:blip>
            <a:srcRect l="31639" t="16968" r="29576" b="16968"/>
            <a:stretch/>
          </p:blipFill>
          <p:spPr>
            <a:xfrm rot="1482278">
              <a:off x="5107573" y="3288417"/>
              <a:ext cx="801974" cy="956245"/>
            </a:xfrm>
            <a:prstGeom prst="rect">
              <a:avLst/>
            </a:prstGeom>
          </p:spPr>
        </p:pic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A590BF49-6CEF-4FBD-91A9-DD6FAB6D346D}"/>
                </a:ext>
              </a:extLst>
            </p:cNvPr>
            <p:cNvGrpSpPr/>
            <p:nvPr/>
          </p:nvGrpSpPr>
          <p:grpSpPr>
            <a:xfrm>
              <a:off x="3784365" y="1857317"/>
              <a:ext cx="2905564" cy="2310279"/>
              <a:chOff x="3784365" y="1857317"/>
              <a:chExt cx="2905564" cy="231027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DD8B844C-982B-4B16-9A6A-1D3AE32ABB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duotone>
                  <a:prstClr val="black"/>
                  <a:srgbClr val="9966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 rot="19926392">
                <a:off x="3784365" y="3211351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5011AA75-C888-40E8-A7B5-1446A5C3A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duotone>
                  <a:prstClr val="black"/>
                  <a:srgbClr val="FFFF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>
                <a:off x="4423696" y="3172141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6588984-46B8-420F-A75E-82848776DB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>
                <a:off x="5887955" y="3196902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B7AB5D48-39B7-480A-99CF-55E1615DD4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duotone>
                  <a:prstClr val="black"/>
                  <a:srgbClr val="FFCC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>
                <a:off x="4088839" y="2433882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D96D2B55-9010-4675-9BD4-CDFFE17B1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 rot="20723759">
                <a:off x="4737398" y="1857317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ADED8AC2-A83D-4E4E-9C9B-D037F7C2E1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 rot="2380945">
                <a:off x="5493629" y="2373846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4368F4EB-90FF-4592-8016-0CC03D36C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clrChange>
                  <a:clrFrom>
                    <a:srgbClr val="F8F9F3"/>
                  </a:clrFrom>
                  <a:clrTo>
                    <a:srgbClr val="F8F9F3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>
                <a:off x="4871669" y="2570014"/>
                <a:ext cx="801974" cy="9562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54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85799" y="3975449"/>
            <a:ext cx="387212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簡報人：陳明宏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8</a:t>
            </a:r>
            <a:endParaRPr sz="3000" b="1" dirty="0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81281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604DA-95FC-4AD6-8176-9209DEFD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結語 </a:t>
            </a:r>
            <a:r>
              <a:rPr lang="en-US" altLang="zh-TW" dirty="0"/>
              <a:t>- </a:t>
            </a:r>
            <a:r>
              <a:rPr lang="zh-TW" altLang="en-US" dirty="0"/>
              <a:t>技術統整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B76C40-F173-49FA-BEEF-57B3D3B59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51</a:t>
            </a:fld>
            <a:endParaRPr lang="zh-TW" altLang="en-US"/>
          </a:p>
        </p:txBody>
      </p:sp>
      <p:sp>
        <p:nvSpPr>
          <p:cNvPr id="10" name="Google Shape;939;p46">
            <a:extLst>
              <a:ext uri="{FF2B5EF4-FFF2-40B4-BE49-F238E27FC236}">
                <a16:creationId xmlns:a16="http://schemas.microsoft.com/office/drawing/2014/main" id="{FE40C325-63B1-42C8-B41D-23A5F9021F8D}"/>
              </a:ext>
            </a:extLst>
          </p:cNvPr>
          <p:cNvSpPr/>
          <p:nvPr/>
        </p:nvSpPr>
        <p:spPr>
          <a:xfrm>
            <a:off x="403220" y="623919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20671924-1579-4741-914E-6E127FFB1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705039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橢圓 11">
            <a:extLst>
              <a:ext uri="{FF2B5EF4-FFF2-40B4-BE49-F238E27FC236}">
                <a16:creationId xmlns:a16="http://schemas.microsoft.com/office/drawing/2014/main" id="{7C9D4353-3E1E-4DF5-9438-4AF9AE78E065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F234B9-C690-4FA8-B754-8006F0F410FB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10A15BF2-705F-48DB-9E32-5CDBF6E3BE5A}"/>
              </a:ext>
            </a:extLst>
          </p:cNvPr>
          <p:cNvGrpSpPr/>
          <p:nvPr/>
        </p:nvGrpSpPr>
        <p:grpSpPr>
          <a:xfrm>
            <a:off x="5796689" y="3507179"/>
            <a:ext cx="2117386" cy="861082"/>
            <a:chOff x="887183" y="2532511"/>
            <a:chExt cx="2117386" cy="861082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FE7B53D1-F143-4FE7-AFBA-9E34E01CAD4F}"/>
                </a:ext>
              </a:extLst>
            </p:cNvPr>
            <p:cNvGrpSpPr/>
            <p:nvPr/>
          </p:nvGrpSpPr>
          <p:grpSpPr>
            <a:xfrm>
              <a:off x="1854819" y="2532511"/>
              <a:ext cx="1149750" cy="861082"/>
              <a:chOff x="1694549" y="2529931"/>
              <a:chExt cx="1149750" cy="861082"/>
            </a:xfrm>
          </p:grpSpPr>
          <p:pic>
            <p:nvPicPr>
              <p:cNvPr id="15" name="Google Shape;133;p4">
                <a:extLst>
                  <a:ext uri="{FF2B5EF4-FFF2-40B4-BE49-F238E27FC236}">
                    <a16:creationId xmlns:a16="http://schemas.microsoft.com/office/drawing/2014/main" id="{1698FE2B-FDD7-427F-ACF3-4D517D7FCBC7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941495" y="2529931"/>
                <a:ext cx="711390" cy="4019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Picture 2" descr="A practical introduction to Docker containers | Red Hat Developer">
                <a:extLst>
                  <a:ext uri="{FF2B5EF4-FFF2-40B4-BE49-F238E27FC236}">
                    <a16:creationId xmlns:a16="http://schemas.microsoft.com/office/drawing/2014/main" id="{0E6E0419-95EB-4A07-8133-3F9DA76B3C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4549" y="2957076"/>
                <a:ext cx="524608" cy="433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6" descr="納斯達克攜手AWS重塑新一代資本市場- FunkyKit 中文版">
                <a:extLst>
                  <a:ext uri="{FF2B5EF4-FFF2-40B4-BE49-F238E27FC236}">
                    <a16:creationId xmlns:a16="http://schemas.microsoft.com/office/drawing/2014/main" id="{B1B62EF0-81BF-4A66-95DB-77D007B615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9691" y="2989605"/>
                <a:ext cx="524608" cy="318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6EFBE349-4ED8-4D1F-9258-AF88841846F8}"/>
                </a:ext>
              </a:extLst>
            </p:cNvPr>
            <p:cNvSpPr txBox="1"/>
            <p:nvPr/>
          </p:nvSpPr>
          <p:spPr>
            <a:xfrm>
              <a:off x="887183" y="2663352"/>
              <a:ext cx="867102" cy="7049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AWS</a:t>
              </a:r>
            </a:p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GCP</a:t>
              </a:r>
              <a:endParaRPr lang="en-US" altLang="zh-TW" sz="2800" b="1" kern="1200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Docker</a:t>
              </a:r>
            </a:p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VM</a:t>
              </a:r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F93A767-3CE4-46F7-921B-D6C78EFC5681}"/>
              </a:ext>
            </a:extLst>
          </p:cNvPr>
          <p:cNvGrpSpPr/>
          <p:nvPr/>
        </p:nvGrpSpPr>
        <p:grpSpPr>
          <a:xfrm>
            <a:off x="2725568" y="1352079"/>
            <a:ext cx="4229647" cy="3169416"/>
            <a:chOff x="2725568" y="1352079"/>
            <a:chExt cx="4229647" cy="3169416"/>
          </a:xfrm>
        </p:grpSpPr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8FFB4A62-22DF-44B1-B2B1-411E78284779}"/>
                </a:ext>
              </a:extLst>
            </p:cNvPr>
            <p:cNvSpPr/>
            <p:nvPr/>
          </p:nvSpPr>
          <p:spPr>
            <a:xfrm>
              <a:off x="4590843" y="1352079"/>
              <a:ext cx="1022164" cy="1174902"/>
            </a:xfrm>
            <a:custGeom>
              <a:avLst/>
              <a:gdLst>
                <a:gd name="connsiteX0" fmla="*/ 0 w 1174902"/>
                <a:gd name="connsiteY0" fmla="*/ 511082 h 1022164"/>
                <a:gd name="connsiteX1" fmla="*/ 255541 w 1174902"/>
                <a:gd name="connsiteY1" fmla="*/ 0 h 1022164"/>
                <a:gd name="connsiteX2" fmla="*/ 919361 w 1174902"/>
                <a:gd name="connsiteY2" fmla="*/ 0 h 1022164"/>
                <a:gd name="connsiteX3" fmla="*/ 1174902 w 1174902"/>
                <a:gd name="connsiteY3" fmla="*/ 511082 h 1022164"/>
                <a:gd name="connsiteX4" fmla="*/ 919361 w 1174902"/>
                <a:gd name="connsiteY4" fmla="*/ 1022164 h 1022164"/>
                <a:gd name="connsiteX5" fmla="*/ 255541 w 1174902"/>
                <a:gd name="connsiteY5" fmla="*/ 1022164 h 1022164"/>
                <a:gd name="connsiteX6" fmla="*/ 0 w 1174902"/>
                <a:gd name="connsiteY6" fmla="*/ 511082 h 102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02" h="1022164">
                  <a:moveTo>
                    <a:pt x="587451" y="0"/>
                  </a:moveTo>
                  <a:lnTo>
                    <a:pt x="1174902" y="222321"/>
                  </a:lnTo>
                  <a:lnTo>
                    <a:pt x="1174902" y="799843"/>
                  </a:lnTo>
                  <a:lnTo>
                    <a:pt x="587451" y="1022164"/>
                  </a:lnTo>
                  <a:lnTo>
                    <a:pt x="0" y="799843"/>
                  </a:lnTo>
                  <a:lnTo>
                    <a:pt x="0" y="222321"/>
                  </a:lnTo>
                  <a:lnTo>
                    <a:pt x="587451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487" tIns="259289" rIns="235487" bIns="25928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機器學習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A59EB71-DCC3-41F6-A7F4-04909F2AC977}"/>
                </a:ext>
              </a:extLst>
            </p:cNvPr>
            <p:cNvSpPr/>
            <p:nvPr/>
          </p:nvSpPr>
          <p:spPr>
            <a:xfrm>
              <a:off x="5644025" y="1587060"/>
              <a:ext cx="1311190" cy="70494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5BC98ED8-566C-4459-8E0D-DFBB29549E6F}"/>
                </a:ext>
              </a:extLst>
            </p:cNvPr>
            <p:cNvSpPr/>
            <p:nvPr/>
          </p:nvSpPr>
          <p:spPr>
            <a:xfrm>
              <a:off x="3486905" y="1352079"/>
              <a:ext cx="1022165" cy="1174902"/>
            </a:xfrm>
            <a:custGeom>
              <a:avLst/>
              <a:gdLst>
                <a:gd name="connsiteX0" fmla="*/ 0 w 1174902"/>
                <a:gd name="connsiteY0" fmla="*/ 511082 h 1022164"/>
                <a:gd name="connsiteX1" fmla="*/ 255541 w 1174902"/>
                <a:gd name="connsiteY1" fmla="*/ 0 h 1022164"/>
                <a:gd name="connsiteX2" fmla="*/ 919361 w 1174902"/>
                <a:gd name="connsiteY2" fmla="*/ 0 h 1022164"/>
                <a:gd name="connsiteX3" fmla="*/ 1174902 w 1174902"/>
                <a:gd name="connsiteY3" fmla="*/ 511082 h 1022164"/>
                <a:gd name="connsiteX4" fmla="*/ 919361 w 1174902"/>
                <a:gd name="connsiteY4" fmla="*/ 1022164 h 1022164"/>
                <a:gd name="connsiteX5" fmla="*/ 255541 w 1174902"/>
                <a:gd name="connsiteY5" fmla="*/ 1022164 h 1022164"/>
                <a:gd name="connsiteX6" fmla="*/ 0 w 1174902"/>
                <a:gd name="connsiteY6" fmla="*/ 511082 h 102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02" h="1022164">
                  <a:moveTo>
                    <a:pt x="587451" y="0"/>
                  </a:moveTo>
                  <a:lnTo>
                    <a:pt x="1174902" y="222321"/>
                  </a:lnTo>
                  <a:lnTo>
                    <a:pt x="1174902" y="799843"/>
                  </a:lnTo>
                  <a:lnTo>
                    <a:pt x="587451" y="1022164"/>
                  </a:lnTo>
                  <a:lnTo>
                    <a:pt x="0" y="799843"/>
                  </a:lnTo>
                  <a:lnTo>
                    <a:pt x="0" y="222321"/>
                  </a:lnTo>
                  <a:lnTo>
                    <a:pt x="587451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9287" tIns="183089" rIns="159288" bIns="18308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資料工程</a:t>
              </a:r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7FF60DBB-3E22-4909-8D42-47348204A798}"/>
                </a:ext>
              </a:extLst>
            </p:cNvPr>
            <p:cNvSpPr/>
            <p:nvPr/>
          </p:nvSpPr>
          <p:spPr>
            <a:xfrm>
              <a:off x="4036759" y="2349336"/>
              <a:ext cx="1022164" cy="1174902"/>
            </a:xfrm>
            <a:custGeom>
              <a:avLst/>
              <a:gdLst>
                <a:gd name="connsiteX0" fmla="*/ 0 w 1174902"/>
                <a:gd name="connsiteY0" fmla="*/ 511082 h 1022164"/>
                <a:gd name="connsiteX1" fmla="*/ 255541 w 1174902"/>
                <a:gd name="connsiteY1" fmla="*/ 0 h 1022164"/>
                <a:gd name="connsiteX2" fmla="*/ 919361 w 1174902"/>
                <a:gd name="connsiteY2" fmla="*/ 0 h 1022164"/>
                <a:gd name="connsiteX3" fmla="*/ 1174902 w 1174902"/>
                <a:gd name="connsiteY3" fmla="*/ 511082 h 1022164"/>
                <a:gd name="connsiteX4" fmla="*/ 919361 w 1174902"/>
                <a:gd name="connsiteY4" fmla="*/ 1022164 h 1022164"/>
                <a:gd name="connsiteX5" fmla="*/ 255541 w 1174902"/>
                <a:gd name="connsiteY5" fmla="*/ 1022164 h 1022164"/>
                <a:gd name="connsiteX6" fmla="*/ 0 w 1174902"/>
                <a:gd name="connsiteY6" fmla="*/ 511082 h 102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02" h="1022164">
                  <a:moveTo>
                    <a:pt x="587451" y="0"/>
                  </a:moveTo>
                  <a:lnTo>
                    <a:pt x="1174902" y="222321"/>
                  </a:lnTo>
                  <a:lnTo>
                    <a:pt x="1174902" y="799843"/>
                  </a:lnTo>
                  <a:lnTo>
                    <a:pt x="587451" y="1022164"/>
                  </a:lnTo>
                  <a:lnTo>
                    <a:pt x="0" y="799843"/>
                  </a:lnTo>
                  <a:lnTo>
                    <a:pt x="0" y="222321"/>
                  </a:lnTo>
                  <a:lnTo>
                    <a:pt x="587451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487" tIns="259289" rIns="235487" bIns="2592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TW" altLang="en-US" sz="20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</a:t>
              </a:r>
              <a:endParaRPr lang="en-US" altLang="zh-TW" sz="2000" b="1" kern="1200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TW" altLang="en-US" sz="20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辨識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9B02B59-337A-4D96-8811-5A544F112991}"/>
                </a:ext>
              </a:extLst>
            </p:cNvPr>
            <p:cNvSpPr/>
            <p:nvPr/>
          </p:nvSpPr>
          <p:spPr>
            <a:xfrm>
              <a:off x="2725568" y="2584317"/>
              <a:ext cx="1268894" cy="70494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7D260667-7FA4-4797-BAD7-D0AE02F6BFE7}"/>
                </a:ext>
              </a:extLst>
            </p:cNvPr>
            <p:cNvSpPr/>
            <p:nvPr/>
          </p:nvSpPr>
          <p:spPr>
            <a:xfrm>
              <a:off x="5140697" y="2349336"/>
              <a:ext cx="1022164" cy="1174902"/>
            </a:xfrm>
            <a:custGeom>
              <a:avLst/>
              <a:gdLst>
                <a:gd name="connsiteX0" fmla="*/ 0 w 1174902"/>
                <a:gd name="connsiteY0" fmla="*/ 511082 h 1022164"/>
                <a:gd name="connsiteX1" fmla="*/ 255541 w 1174902"/>
                <a:gd name="connsiteY1" fmla="*/ 0 h 1022164"/>
                <a:gd name="connsiteX2" fmla="*/ 919361 w 1174902"/>
                <a:gd name="connsiteY2" fmla="*/ 0 h 1022164"/>
                <a:gd name="connsiteX3" fmla="*/ 1174902 w 1174902"/>
                <a:gd name="connsiteY3" fmla="*/ 511082 h 1022164"/>
                <a:gd name="connsiteX4" fmla="*/ 919361 w 1174902"/>
                <a:gd name="connsiteY4" fmla="*/ 1022164 h 1022164"/>
                <a:gd name="connsiteX5" fmla="*/ 255541 w 1174902"/>
                <a:gd name="connsiteY5" fmla="*/ 1022164 h 1022164"/>
                <a:gd name="connsiteX6" fmla="*/ 0 w 1174902"/>
                <a:gd name="connsiteY6" fmla="*/ 511082 h 102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02" h="1022164">
                  <a:moveTo>
                    <a:pt x="587451" y="0"/>
                  </a:moveTo>
                  <a:lnTo>
                    <a:pt x="1174902" y="222321"/>
                  </a:lnTo>
                  <a:lnTo>
                    <a:pt x="1174902" y="799843"/>
                  </a:lnTo>
                  <a:lnTo>
                    <a:pt x="587451" y="1022164"/>
                  </a:lnTo>
                  <a:lnTo>
                    <a:pt x="0" y="799843"/>
                  </a:lnTo>
                  <a:lnTo>
                    <a:pt x="0" y="222321"/>
                  </a:lnTo>
                  <a:lnTo>
                    <a:pt x="587451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9287" tIns="183089" rIns="159287" bIns="1830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前端呈現</a:t>
              </a:r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C913122F-CEA8-4ED2-9680-A0D7C9C27E34}"/>
                </a:ext>
              </a:extLst>
            </p:cNvPr>
            <p:cNvSpPr/>
            <p:nvPr/>
          </p:nvSpPr>
          <p:spPr>
            <a:xfrm>
              <a:off x="4590843" y="3346593"/>
              <a:ext cx="1022164" cy="1174902"/>
            </a:xfrm>
            <a:custGeom>
              <a:avLst/>
              <a:gdLst>
                <a:gd name="connsiteX0" fmla="*/ 0 w 1174902"/>
                <a:gd name="connsiteY0" fmla="*/ 511082 h 1022164"/>
                <a:gd name="connsiteX1" fmla="*/ 255541 w 1174902"/>
                <a:gd name="connsiteY1" fmla="*/ 0 h 1022164"/>
                <a:gd name="connsiteX2" fmla="*/ 919361 w 1174902"/>
                <a:gd name="connsiteY2" fmla="*/ 0 h 1022164"/>
                <a:gd name="connsiteX3" fmla="*/ 1174902 w 1174902"/>
                <a:gd name="connsiteY3" fmla="*/ 511082 h 1022164"/>
                <a:gd name="connsiteX4" fmla="*/ 919361 w 1174902"/>
                <a:gd name="connsiteY4" fmla="*/ 1022164 h 1022164"/>
                <a:gd name="connsiteX5" fmla="*/ 255541 w 1174902"/>
                <a:gd name="connsiteY5" fmla="*/ 1022164 h 1022164"/>
                <a:gd name="connsiteX6" fmla="*/ 0 w 1174902"/>
                <a:gd name="connsiteY6" fmla="*/ 511082 h 102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02" h="1022164">
                  <a:moveTo>
                    <a:pt x="587451" y="0"/>
                  </a:moveTo>
                  <a:lnTo>
                    <a:pt x="1174902" y="222321"/>
                  </a:lnTo>
                  <a:lnTo>
                    <a:pt x="1174902" y="799843"/>
                  </a:lnTo>
                  <a:lnTo>
                    <a:pt x="587451" y="1022164"/>
                  </a:lnTo>
                  <a:lnTo>
                    <a:pt x="0" y="799843"/>
                  </a:lnTo>
                  <a:lnTo>
                    <a:pt x="0" y="222321"/>
                  </a:lnTo>
                  <a:lnTo>
                    <a:pt x="587451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5487" tIns="259289" rIns="235487" bIns="259289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雲端建置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2814C6D-4CD9-47BC-99AC-17ADDEA4DAAD}"/>
                </a:ext>
              </a:extLst>
            </p:cNvPr>
            <p:cNvSpPr/>
            <p:nvPr/>
          </p:nvSpPr>
          <p:spPr>
            <a:xfrm>
              <a:off x="5644025" y="3581574"/>
              <a:ext cx="1311190" cy="70494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6E9E2979-BB80-43C4-A368-DF6F5EB91195}"/>
                </a:ext>
              </a:extLst>
            </p:cNvPr>
            <p:cNvSpPr/>
            <p:nvPr/>
          </p:nvSpPr>
          <p:spPr>
            <a:xfrm>
              <a:off x="3486905" y="3346593"/>
              <a:ext cx="1022165" cy="1174902"/>
            </a:xfrm>
            <a:custGeom>
              <a:avLst/>
              <a:gdLst>
                <a:gd name="connsiteX0" fmla="*/ 0 w 1174902"/>
                <a:gd name="connsiteY0" fmla="*/ 511082 h 1022164"/>
                <a:gd name="connsiteX1" fmla="*/ 255541 w 1174902"/>
                <a:gd name="connsiteY1" fmla="*/ 0 h 1022164"/>
                <a:gd name="connsiteX2" fmla="*/ 919361 w 1174902"/>
                <a:gd name="connsiteY2" fmla="*/ 0 h 1022164"/>
                <a:gd name="connsiteX3" fmla="*/ 1174902 w 1174902"/>
                <a:gd name="connsiteY3" fmla="*/ 511082 h 1022164"/>
                <a:gd name="connsiteX4" fmla="*/ 919361 w 1174902"/>
                <a:gd name="connsiteY4" fmla="*/ 1022164 h 1022164"/>
                <a:gd name="connsiteX5" fmla="*/ 255541 w 1174902"/>
                <a:gd name="connsiteY5" fmla="*/ 1022164 h 1022164"/>
                <a:gd name="connsiteX6" fmla="*/ 0 w 1174902"/>
                <a:gd name="connsiteY6" fmla="*/ 511082 h 102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02" h="1022164">
                  <a:moveTo>
                    <a:pt x="587451" y="0"/>
                  </a:moveTo>
                  <a:lnTo>
                    <a:pt x="1174902" y="222321"/>
                  </a:lnTo>
                  <a:lnTo>
                    <a:pt x="1174902" y="799843"/>
                  </a:lnTo>
                  <a:lnTo>
                    <a:pt x="587451" y="1022164"/>
                  </a:lnTo>
                  <a:lnTo>
                    <a:pt x="0" y="799843"/>
                  </a:lnTo>
                  <a:lnTo>
                    <a:pt x="0" y="222321"/>
                  </a:lnTo>
                  <a:lnTo>
                    <a:pt x="587451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9287" tIns="183089" rIns="159288" bIns="1830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8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前後端串接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DADDBD68-DD5F-4F12-90B5-171BDA58A125}"/>
              </a:ext>
            </a:extLst>
          </p:cNvPr>
          <p:cNvGrpSpPr/>
          <p:nvPr/>
        </p:nvGrpSpPr>
        <p:grpSpPr>
          <a:xfrm>
            <a:off x="866514" y="1588720"/>
            <a:ext cx="2698709" cy="704941"/>
            <a:chOff x="866514" y="1588720"/>
            <a:chExt cx="2698709" cy="70494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D1A756C2-E3FC-43AA-97FC-3A3B2E3564AF}"/>
                </a:ext>
              </a:extLst>
            </p:cNvPr>
            <p:cNvGrpSpPr/>
            <p:nvPr/>
          </p:nvGrpSpPr>
          <p:grpSpPr>
            <a:xfrm>
              <a:off x="866514" y="1600850"/>
              <a:ext cx="1226170" cy="649531"/>
              <a:chOff x="827626" y="1602215"/>
              <a:chExt cx="1226170" cy="649531"/>
            </a:xfrm>
          </p:grpSpPr>
          <p:pic>
            <p:nvPicPr>
              <p:cNvPr id="17" name="Google Shape;144;p4">
                <a:extLst>
                  <a:ext uri="{FF2B5EF4-FFF2-40B4-BE49-F238E27FC236}">
                    <a16:creationId xmlns:a16="http://schemas.microsoft.com/office/drawing/2014/main" id="{A3376248-7559-438A-84D7-1BA5AD0A8E69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t="12289" b="9384"/>
              <a:stretch/>
            </p:blipFill>
            <p:spPr>
              <a:xfrm>
                <a:off x="827626" y="1602215"/>
                <a:ext cx="953533" cy="3019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52;p4">
                <a:extLst>
                  <a:ext uri="{FF2B5EF4-FFF2-40B4-BE49-F238E27FC236}">
                    <a16:creationId xmlns:a16="http://schemas.microsoft.com/office/drawing/2014/main" id="{BCD36D68-316B-4490-AC55-5D23851BB51A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 l="5042" t="13034" r="5239" b="13409"/>
              <a:stretch/>
            </p:blipFill>
            <p:spPr>
              <a:xfrm>
                <a:off x="992215" y="1825359"/>
                <a:ext cx="785806" cy="2899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Picture 12" descr="MySQL - 维基百科，自由的百科全书">
                <a:extLst>
                  <a:ext uri="{FF2B5EF4-FFF2-40B4-BE49-F238E27FC236}">
                    <a16:creationId xmlns:a16="http://schemas.microsoft.com/office/drawing/2014/main" id="{25895A52-5E51-4FF6-B021-877D6FD3F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9456" y="1904508"/>
                <a:ext cx="674340" cy="347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A94A069-9121-4C21-A9EF-7C64B07D3267}"/>
                </a:ext>
              </a:extLst>
            </p:cNvPr>
            <p:cNvGrpSpPr/>
            <p:nvPr/>
          </p:nvGrpSpPr>
          <p:grpSpPr>
            <a:xfrm>
              <a:off x="2195727" y="1588720"/>
              <a:ext cx="1369496" cy="704941"/>
              <a:chOff x="271148" y="1273760"/>
              <a:chExt cx="1415580" cy="728662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498E8D7-B4EB-4BE2-A261-DBD2408B749D}"/>
                  </a:ext>
                </a:extLst>
              </p:cNvPr>
              <p:cNvSpPr/>
              <p:nvPr/>
            </p:nvSpPr>
            <p:spPr>
              <a:xfrm>
                <a:off x="271148" y="1273760"/>
                <a:ext cx="1311593" cy="72866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EEDF27E-292E-48FA-AF70-16348718425C}"/>
                  </a:ext>
                </a:extLst>
              </p:cNvPr>
              <p:cNvSpPr txBox="1"/>
              <p:nvPr/>
            </p:nvSpPr>
            <p:spPr>
              <a:xfrm>
                <a:off x="375135" y="1273760"/>
                <a:ext cx="1311593" cy="7286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285750" lvl="0" indent="-285750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1200" b="1" kern="1200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網頁爬蟲</a:t>
                </a:r>
                <a:endPara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0" indent="-285750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1200" b="1" kern="1200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資料清洗</a:t>
                </a:r>
                <a:endPara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0" indent="-285750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1200" b="1" kern="1200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資料正規化</a:t>
                </a:r>
                <a:endPara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0" indent="-285750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1200" b="1" kern="1200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資料庫建置</a:t>
                </a:r>
                <a:endParaRPr lang="zh-TW" altLang="en-US" sz="28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9930BA8D-C6A0-4590-807F-AD0C8AF108AC}"/>
              </a:ext>
            </a:extLst>
          </p:cNvPr>
          <p:cNvGrpSpPr/>
          <p:nvPr/>
        </p:nvGrpSpPr>
        <p:grpSpPr>
          <a:xfrm>
            <a:off x="6310030" y="2488000"/>
            <a:ext cx="2143543" cy="829481"/>
            <a:chOff x="5756814" y="3447779"/>
            <a:chExt cx="2143543" cy="829481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AE64D45D-B4B7-4BD2-A7BE-7313DE19F23C}"/>
                </a:ext>
              </a:extLst>
            </p:cNvPr>
            <p:cNvGrpSpPr/>
            <p:nvPr/>
          </p:nvGrpSpPr>
          <p:grpSpPr>
            <a:xfrm>
              <a:off x="6873067" y="3447779"/>
              <a:ext cx="1027290" cy="809328"/>
              <a:chOff x="6029043" y="3512055"/>
              <a:chExt cx="1027290" cy="809328"/>
            </a:xfrm>
          </p:grpSpPr>
          <p:pic>
            <p:nvPicPr>
              <p:cNvPr id="18" name="Google Shape;145;p4">
                <a:extLst>
                  <a:ext uri="{FF2B5EF4-FFF2-40B4-BE49-F238E27FC236}">
                    <a16:creationId xmlns:a16="http://schemas.microsoft.com/office/drawing/2014/main" id="{01F2AEA6-5650-41B7-BB11-8C3B651DFBA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6363254" y="3512055"/>
                <a:ext cx="358867" cy="358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92617F45-502B-425E-8104-B0AF2BFEE3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10096"/>
              <a:stretch/>
            </p:blipFill>
            <p:spPr>
              <a:xfrm>
                <a:off x="6029043" y="3941816"/>
                <a:ext cx="1027290" cy="379567"/>
              </a:xfrm>
              <a:prstGeom prst="rect">
                <a:avLst/>
              </a:prstGeom>
            </p:spPr>
          </p:pic>
        </p:grp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A754A2E-31DE-4309-98FC-5A2605E3EC8B}"/>
                </a:ext>
              </a:extLst>
            </p:cNvPr>
            <p:cNvSpPr txBox="1"/>
            <p:nvPr/>
          </p:nvSpPr>
          <p:spPr>
            <a:xfrm>
              <a:off x="5756814" y="3572319"/>
              <a:ext cx="1046489" cy="7049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 Bot</a:t>
              </a:r>
            </a:p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 err="1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Liff</a:t>
              </a: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(web)</a:t>
              </a: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87223359-D2F6-499E-A8F7-DEE63A0FCD64}"/>
              </a:ext>
            </a:extLst>
          </p:cNvPr>
          <p:cNvGrpSpPr/>
          <p:nvPr/>
        </p:nvGrpSpPr>
        <p:grpSpPr>
          <a:xfrm>
            <a:off x="5735216" y="1377721"/>
            <a:ext cx="1046489" cy="887176"/>
            <a:chOff x="5735216" y="1377721"/>
            <a:chExt cx="1046489" cy="887176"/>
          </a:xfrm>
        </p:grpSpPr>
        <p:pic>
          <p:nvPicPr>
            <p:cNvPr id="20" name="Google Shape;153;p4">
              <a:extLst>
                <a:ext uri="{FF2B5EF4-FFF2-40B4-BE49-F238E27FC236}">
                  <a16:creationId xmlns:a16="http://schemas.microsoft.com/office/drawing/2014/main" id="{AFA8BBBB-F514-4CB2-9236-D5037ED452BB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928189" y="1377721"/>
              <a:ext cx="703737" cy="378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4CF4244B-D716-4C92-87EF-FA01EC7BBA5F}"/>
                </a:ext>
              </a:extLst>
            </p:cNvPr>
            <p:cNvSpPr txBox="1"/>
            <p:nvPr/>
          </p:nvSpPr>
          <p:spPr>
            <a:xfrm>
              <a:off x="5735216" y="1559956"/>
              <a:ext cx="1046489" cy="7049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K-Means</a:t>
              </a: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3EC7E85D-AA2F-4008-8BAD-7DD48E5118FD}"/>
              </a:ext>
            </a:extLst>
          </p:cNvPr>
          <p:cNvGrpSpPr/>
          <p:nvPr/>
        </p:nvGrpSpPr>
        <p:grpSpPr>
          <a:xfrm>
            <a:off x="1644366" y="3586308"/>
            <a:ext cx="2120028" cy="829408"/>
            <a:chOff x="1644366" y="3586308"/>
            <a:chExt cx="2120028" cy="829408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25E49F3B-9AA0-4045-8F55-049C07479E82}"/>
                </a:ext>
              </a:extLst>
            </p:cNvPr>
            <p:cNvGrpSpPr/>
            <p:nvPr/>
          </p:nvGrpSpPr>
          <p:grpSpPr>
            <a:xfrm>
              <a:off x="1644366" y="3607217"/>
              <a:ext cx="715984" cy="808499"/>
              <a:chOff x="1644366" y="3607217"/>
              <a:chExt cx="715984" cy="808499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697F6CA9-170E-4002-8989-71FDF08A0D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70" t="28449" r="8112" b="25592"/>
              <a:stretch/>
            </p:blipFill>
            <p:spPr>
              <a:xfrm>
                <a:off x="1788826" y="3888787"/>
                <a:ext cx="571524" cy="206154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B7CA693-CB19-4DEB-8D29-6716B93FA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44366" y="4059639"/>
                <a:ext cx="708180" cy="356077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46" name="Picture 6" descr="iT 邦幫忙::一起幫忙解決難題，拯救IT 人的一天">
                <a:extLst>
                  <a:ext uri="{FF2B5EF4-FFF2-40B4-BE49-F238E27FC236}">
                    <a16:creationId xmlns:a16="http://schemas.microsoft.com/office/drawing/2014/main" id="{2BCAC8C7-CE25-4076-9007-A81217218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9192" y="3607217"/>
                <a:ext cx="528969" cy="295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D82960C-9F5A-4F5C-A6C3-B4B6739E8058}"/>
                </a:ext>
              </a:extLst>
            </p:cNvPr>
            <p:cNvSpPr txBox="1"/>
            <p:nvPr/>
          </p:nvSpPr>
          <p:spPr>
            <a:xfrm>
              <a:off x="2485696" y="3586308"/>
              <a:ext cx="1278698" cy="7049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Flask</a:t>
              </a:r>
            </a:p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 err="1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uWSGI</a:t>
              </a:r>
              <a:endParaRPr lang="en-US" altLang="zh-TW" sz="1200" b="1" kern="1200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NGINX</a:t>
              </a:r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5C2ADFCD-0F9C-465B-9B47-AE15A4B83D53}"/>
              </a:ext>
            </a:extLst>
          </p:cNvPr>
          <p:cNvGrpSpPr/>
          <p:nvPr/>
        </p:nvGrpSpPr>
        <p:grpSpPr>
          <a:xfrm>
            <a:off x="1779795" y="2543222"/>
            <a:ext cx="2429679" cy="770654"/>
            <a:chOff x="5142841" y="2512944"/>
            <a:chExt cx="2429679" cy="770654"/>
          </a:xfrm>
        </p:grpSpPr>
        <p:pic>
          <p:nvPicPr>
            <p:cNvPr id="16" name="Google Shape;142;p4">
              <a:extLst>
                <a:ext uri="{FF2B5EF4-FFF2-40B4-BE49-F238E27FC236}">
                  <a16:creationId xmlns:a16="http://schemas.microsoft.com/office/drawing/2014/main" id="{975A293A-959F-4CF1-993A-CCC9ED7873DA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 t="15970" b="14162"/>
            <a:stretch/>
          </p:blipFill>
          <p:spPr>
            <a:xfrm>
              <a:off x="5142841" y="2512944"/>
              <a:ext cx="963191" cy="33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B88C420-3307-4D07-9478-7F054A216888}"/>
                </a:ext>
              </a:extLst>
            </p:cNvPr>
            <p:cNvSpPr txBox="1"/>
            <p:nvPr/>
          </p:nvSpPr>
          <p:spPr>
            <a:xfrm>
              <a:off x="6293822" y="2572041"/>
              <a:ext cx="1278698" cy="7049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zh-TW" altLang="en-US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影像前處理</a:t>
              </a:r>
              <a:endParaRPr lang="en-US" altLang="zh-TW" sz="1200" b="1" kern="1200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0" indent="-285750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1200" b="1" kern="1200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Vison API</a:t>
              </a:r>
            </a:p>
          </p:txBody>
        </p: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0EDD48B7-F173-4CE2-BE91-1113E6501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22499" t="16023" r="22434" b="14882"/>
            <a:stretch/>
          </p:blipFill>
          <p:spPr>
            <a:xfrm>
              <a:off x="5404440" y="2873595"/>
              <a:ext cx="653528" cy="410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870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604DA-95FC-4AD6-8176-9209DEFD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結語 </a:t>
            </a:r>
            <a:r>
              <a:rPr lang="en-US" altLang="zh-TW" dirty="0"/>
              <a:t>- </a:t>
            </a:r>
            <a:r>
              <a:rPr lang="zh-TW" altLang="en-US" dirty="0"/>
              <a:t>商業應用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B76C40-F173-49FA-BEEF-57B3D3B59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52</a:t>
            </a:fld>
            <a:endParaRPr lang="zh-TW" altLang="en-US"/>
          </a:p>
        </p:txBody>
      </p:sp>
      <p:sp>
        <p:nvSpPr>
          <p:cNvPr id="10" name="Google Shape;939;p46">
            <a:extLst>
              <a:ext uri="{FF2B5EF4-FFF2-40B4-BE49-F238E27FC236}">
                <a16:creationId xmlns:a16="http://schemas.microsoft.com/office/drawing/2014/main" id="{FE40C325-63B1-42C8-B41D-23A5F9021F8D}"/>
              </a:ext>
            </a:extLst>
          </p:cNvPr>
          <p:cNvSpPr/>
          <p:nvPr/>
        </p:nvSpPr>
        <p:spPr>
          <a:xfrm>
            <a:off x="403220" y="623919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20671924-1579-4741-914E-6E127FFB1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552713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橢圓 11">
            <a:extLst>
              <a:ext uri="{FF2B5EF4-FFF2-40B4-BE49-F238E27FC236}">
                <a16:creationId xmlns:a16="http://schemas.microsoft.com/office/drawing/2014/main" id="{7C9D4353-3E1E-4DF5-9438-4AF9AE78E065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F234B9-C690-4FA8-B754-8006F0F410FB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115F100-8665-4166-BC8A-60FB105DD400}"/>
              </a:ext>
            </a:extLst>
          </p:cNvPr>
          <p:cNvGrpSpPr/>
          <p:nvPr/>
        </p:nvGrpSpPr>
        <p:grpSpPr>
          <a:xfrm>
            <a:off x="5055682" y="2852581"/>
            <a:ext cx="958514" cy="1174275"/>
            <a:chOff x="1519199" y="3190743"/>
            <a:chExt cx="958514" cy="1174275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5B12232F-1F4F-4960-8B9F-E88072B9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70284" y="3190743"/>
              <a:ext cx="864000" cy="86400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C8305318-3C6B-4104-B7D0-784BAEA21DC8}"/>
                </a:ext>
              </a:extLst>
            </p:cNvPr>
            <p:cNvSpPr txBox="1"/>
            <p:nvPr/>
          </p:nvSpPr>
          <p:spPr>
            <a:xfrm>
              <a:off x="1519199" y="4057241"/>
              <a:ext cx="958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保險服務</a:t>
              </a: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F38EFC-7D18-4411-826C-78F54B2A38EA}"/>
              </a:ext>
            </a:extLst>
          </p:cNvPr>
          <p:cNvSpPr txBox="1"/>
          <p:nvPr/>
        </p:nvSpPr>
        <p:spPr>
          <a:xfrm>
            <a:off x="573145" y="1654588"/>
            <a:ext cx="2310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取得之使用者</a:t>
            </a:r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辦卡偏好</a:t>
            </a:r>
            <a:r>
              <a:rPr lang="zh-TW" altLang="en-US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，與</a:t>
            </a:r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銀行信用卡部門合作</a:t>
            </a:r>
            <a:r>
              <a:rPr lang="zh-TW" altLang="en-US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，對於設計優惠與行銷卡片皆有助益！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19D3878-EE4A-4EF2-8855-E9CC7D9FE60D}"/>
              </a:ext>
            </a:extLst>
          </p:cNvPr>
          <p:cNvSpPr txBox="1"/>
          <p:nvPr/>
        </p:nvSpPr>
        <p:spPr>
          <a:xfrm>
            <a:off x="4625014" y="1654588"/>
            <a:ext cx="19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穿插</a:t>
            </a:r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  <a:r>
              <a:rPr lang="zh-TW" altLang="en-US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之中，使用者查詢相關通路回饋時，可推播相關產品廣告！</a:t>
            </a:r>
            <a:endParaRPr lang="zh-TW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1DEAF66-3229-4350-8B36-96519C1CE898}"/>
              </a:ext>
            </a:extLst>
          </p:cNvPr>
          <p:cNvGrpSpPr/>
          <p:nvPr/>
        </p:nvGrpSpPr>
        <p:grpSpPr>
          <a:xfrm>
            <a:off x="6133625" y="2852581"/>
            <a:ext cx="958514" cy="1169335"/>
            <a:chOff x="6133625" y="2852581"/>
            <a:chExt cx="958514" cy="1169335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9EAC0114-8887-408B-8A50-5B21855C1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75364" y="2852581"/>
              <a:ext cx="864000" cy="864000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DF371DF-95B9-425E-8A7C-2BAD3B0064D3}"/>
                </a:ext>
              </a:extLst>
            </p:cNvPr>
            <p:cNvSpPr txBox="1"/>
            <p:nvPr/>
          </p:nvSpPr>
          <p:spPr>
            <a:xfrm>
              <a:off x="6133625" y="3714139"/>
              <a:ext cx="958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串流影音</a:t>
              </a: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81B7410-2EE9-4843-BDE0-C32F0A6F2488}"/>
              </a:ext>
            </a:extLst>
          </p:cNvPr>
          <p:cNvGrpSpPr/>
          <p:nvPr/>
        </p:nvGrpSpPr>
        <p:grpSpPr>
          <a:xfrm>
            <a:off x="7211568" y="2852581"/>
            <a:ext cx="958514" cy="1169335"/>
            <a:chOff x="7211568" y="2852581"/>
            <a:chExt cx="958514" cy="116933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4A2FE75-BF3C-4CC1-B3D1-82019D4A0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43961" y="2852581"/>
              <a:ext cx="864000" cy="864000"/>
            </a:xfrm>
            <a:prstGeom prst="rect">
              <a:avLst/>
            </a:prstGeom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7BC846FA-BDF1-4F34-AF7E-6968B9EE90FA}"/>
                </a:ext>
              </a:extLst>
            </p:cNvPr>
            <p:cNvSpPr txBox="1"/>
            <p:nvPr/>
          </p:nvSpPr>
          <p:spPr>
            <a:xfrm>
              <a:off x="7211568" y="3714139"/>
              <a:ext cx="958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電商平台</a:t>
              </a:r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0050C7BD-C3B0-43A7-A576-7DDAA32B66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039" y="2824139"/>
            <a:ext cx="864000" cy="864000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64DC66D8-D566-4FD0-A13F-80E2CC429F17}"/>
              </a:ext>
            </a:extLst>
          </p:cNvPr>
          <p:cNvGrpSpPr/>
          <p:nvPr/>
        </p:nvGrpSpPr>
        <p:grpSpPr>
          <a:xfrm>
            <a:off x="6637372" y="1654588"/>
            <a:ext cx="958515" cy="958515"/>
            <a:chOff x="2462857" y="160822"/>
            <a:chExt cx="1852587" cy="1852587"/>
          </a:xfrm>
        </p:grpSpPr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163100C-EB39-47D3-8C31-9A2B59EB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11475" y="488379"/>
              <a:ext cx="864000" cy="8640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6C150B6-6A91-4E0B-AAA2-008F3C567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62857" y="160822"/>
              <a:ext cx="1852587" cy="1852587"/>
            </a:xfrm>
            <a:prstGeom prst="rect">
              <a:avLst/>
            </a:prstGeom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AEF1EE30-7375-4E9D-B8E6-A45C0B44F45D}"/>
              </a:ext>
            </a:extLst>
          </p:cNvPr>
          <p:cNvGrpSpPr/>
          <p:nvPr/>
        </p:nvGrpSpPr>
        <p:grpSpPr>
          <a:xfrm>
            <a:off x="1900039" y="2824139"/>
            <a:ext cx="2010976" cy="432000"/>
            <a:chOff x="1900039" y="2824139"/>
            <a:chExt cx="2010976" cy="432000"/>
          </a:xfrm>
        </p:grpSpPr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01AB2D63-48B7-426E-8C74-45C9BE6A0156}"/>
                </a:ext>
              </a:extLst>
            </p:cNvPr>
            <p:cNvCxnSpPr>
              <a:cxnSpLocks/>
              <a:stCxn id="45" idx="3"/>
              <a:endCxn id="53" idx="1"/>
            </p:cNvCxnSpPr>
            <p:nvPr/>
          </p:nvCxnSpPr>
          <p:spPr>
            <a:xfrm flipV="1">
              <a:off x="1900039" y="2978028"/>
              <a:ext cx="765007" cy="27811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F0D0C6E9-6D44-47D9-835F-A985BCA06778}"/>
                </a:ext>
              </a:extLst>
            </p:cNvPr>
            <p:cNvSpPr txBox="1"/>
            <p:nvPr/>
          </p:nvSpPr>
          <p:spPr>
            <a:xfrm>
              <a:off x="2665046" y="2824139"/>
              <a:ext cx="1245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+mj-lt"/>
                <a:buAutoNum type="arabicPeriod"/>
              </a:pPr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行銷卡片</a:t>
              </a:r>
            </a:p>
          </p:txBody>
        </p: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BE84689E-6B84-407D-B8D2-9462BFB97761}"/>
              </a:ext>
            </a:extLst>
          </p:cNvPr>
          <p:cNvGrpSpPr/>
          <p:nvPr/>
        </p:nvGrpSpPr>
        <p:grpSpPr>
          <a:xfrm>
            <a:off x="1900039" y="3240221"/>
            <a:ext cx="2020188" cy="523220"/>
            <a:chOff x="1900039" y="3240221"/>
            <a:chExt cx="2020188" cy="523220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3B924DB-323A-4AFA-8FAC-9FC7E71A588C}"/>
                </a:ext>
              </a:extLst>
            </p:cNvPr>
            <p:cNvSpPr txBox="1"/>
            <p:nvPr/>
          </p:nvSpPr>
          <p:spPr>
            <a:xfrm>
              <a:off x="2674259" y="3240221"/>
              <a:ext cx="1245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+mj-lt"/>
                <a:buAutoNum type="arabicPeriod" startAt="2"/>
              </a:pPr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設計卡片優惠內容</a:t>
              </a:r>
            </a:p>
          </p:txBody>
        </p: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A981F203-CE2D-484E-854E-47049ED35AB3}"/>
                </a:ext>
              </a:extLst>
            </p:cNvPr>
            <p:cNvCxnSpPr>
              <a:cxnSpLocks/>
              <a:stCxn id="45" idx="3"/>
              <a:endCxn id="55" idx="1"/>
            </p:cNvCxnSpPr>
            <p:nvPr/>
          </p:nvCxnSpPr>
          <p:spPr>
            <a:xfrm>
              <a:off x="1900039" y="3256139"/>
              <a:ext cx="774220" cy="245692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05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604DA-95FC-4AD6-8176-9209DEFD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結語 </a:t>
            </a:r>
            <a:r>
              <a:rPr lang="en-US" altLang="zh-TW" dirty="0"/>
              <a:t>- </a:t>
            </a:r>
            <a:r>
              <a:rPr lang="zh-TW" altLang="en-US" dirty="0"/>
              <a:t>專題延伸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B76C40-F173-49FA-BEEF-57B3D3B59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53</a:t>
            </a:fld>
            <a:endParaRPr lang="zh-TW" altLang="en-US"/>
          </a:p>
        </p:txBody>
      </p:sp>
      <p:sp>
        <p:nvSpPr>
          <p:cNvPr id="10" name="Google Shape;939;p46">
            <a:extLst>
              <a:ext uri="{FF2B5EF4-FFF2-40B4-BE49-F238E27FC236}">
                <a16:creationId xmlns:a16="http://schemas.microsoft.com/office/drawing/2014/main" id="{FE40C325-63B1-42C8-B41D-23A5F9021F8D}"/>
              </a:ext>
            </a:extLst>
          </p:cNvPr>
          <p:cNvSpPr/>
          <p:nvPr/>
        </p:nvSpPr>
        <p:spPr>
          <a:xfrm>
            <a:off x="403220" y="623919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20671924-1579-4741-914E-6E127FFB1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805101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橢圓 11">
            <a:extLst>
              <a:ext uri="{FF2B5EF4-FFF2-40B4-BE49-F238E27FC236}">
                <a16:creationId xmlns:a16="http://schemas.microsoft.com/office/drawing/2014/main" id="{7C9D4353-3E1E-4DF5-9438-4AF9AE78E065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F234B9-C690-4FA8-B754-8006F0F410FB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A70A9EA-BC82-4DDD-979A-BE79384A283C}"/>
              </a:ext>
            </a:extLst>
          </p:cNvPr>
          <p:cNvGrpSpPr/>
          <p:nvPr/>
        </p:nvGrpSpPr>
        <p:grpSpPr>
          <a:xfrm>
            <a:off x="573146" y="1654588"/>
            <a:ext cx="4164046" cy="2710430"/>
            <a:chOff x="342318" y="1654588"/>
            <a:chExt cx="4164046" cy="2710430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859E3747-E9FA-4926-8124-97748158EB06}"/>
                </a:ext>
              </a:extLst>
            </p:cNvPr>
            <p:cNvGrpSpPr/>
            <p:nvPr/>
          </p:nvGrpSpPr>
          <p:grpSpPr>
            <a:xfrm>
              <a:off x="403220" y="1654588"/>
              <a:ext cx="4103144" cy="2710430"/>
              <a:chOff x="382275" y="1654588"/>
              <a:chExt cx="4103144" cy="271043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905F25EB-FB8C-4AF4-B647-5E4779E29589}"/>
                  </a:ext>
                </a:extLst>
              </p:cNvPr>
              <p:cNvGrpSpPr/>
              <p:nvPr/>
            </p:nvGrpSpPr>
            <p:grpSpPr>
              <a:xfrm>
                <a:off x="382275" y="3196118"/>
                <a:ext cx="884945" cy="1166402"/>
                <a:chOff x="382275" y="3196118"/>
                <a:chExt cx="884945" cy="1166402"/>
              </a:xfrm>
            </p:grpSpPr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3046F2DC-236A-47C1-BA4A-F06BF130E5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3220" y="3196118"/>
                  <a:ext cx="864000" cy="864000"/>
                </a:xfrm>
                <a:prstGeom prst="rect">
                  <a:avLst/>
                </a:prstGeom>
              </p:spPr>
            </p:pic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1B36108D-2AC3-4242-8F64-C46BAA49058E}"/>
                    </a:ext>
                  </a:extLst>
                </p:cNvPr>
                <p:cNvSpPr txBox="1"/>
                <p:nvPr/>
              </p:nvSpPr>
              <p:spPr>
                <a:xfrm>
                  <a:off x="382275" y="4054743"/>
                  <a:ext cx="8640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首刷禮</a:t>
                  </a: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56A51CD0-4E3D-4DAE-9F70-E1D24EC22E9F}"/>
                  </a:ext>
                </a:extLst>
              </p:cNvPr>
              <p:cNvGrpSpPr/>
              <p:nvPr/>
            </p:nvGrpSpPr>
            <p:grpSpPr>
              <a:xfrm>
                <a:off x="1349509" y="3190743"/>
                <a:ext cx="958514" cy="1174275"/>
                <a:chOff x="1519199" y="3190743"/>
                <a:chExt cx="958514" cy="1174275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76902C0B-927A-4649-A6D3-D0C783A92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70284" y="3190743"/>
                  <a:ext cx="864000" cy="864000"/>
                </a:xfrm>
                <a:prstGeom prst="rect">
                  <a:avLst/>
                </a:prstGeom>
              </p:spPr>
            </p:pic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28B06700-C15F-4B7A-856B-7928E0C7E8AF}"/>
                    </a:ext>
                  </a:extLst>
                </p:cNvPr>
                <p:cNvSpPr txBox="1"/>
                <p:nvPr/>
              </p:nvSpPr>
              <p:spPr>
                <a:xfrm>
                  <a:off x="1519199" y="4057241"/>
                  <a:ext cx="9585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保險服務</a:t>
                  </a: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7E239A8-FEB2-4D0D-A744-3AEC462239B1}"/>
                  </a:ext>
                </a:extLst>
              </p:cNvPr>
              <p:cNvGrpSpPr/>
              <p:nvPr/>
            </p:nvGrpSpPr>
            <p:grpSpPr>
              <a:xfrm>
                <a:off x="2387129" y="3189041"/>
                <a:ext cx="1000943" cy="1171777"/>
                <a:chOff x="2790845" y="3190743"/>
                <a:chExt cx="1000943" cy="1171777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DD60764E-011C-452B-BD9E-A5A423D36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57268" y="3190743"/>
                  <a:ext cx="864000" cy="864000"/>
                </a:xfrm>
                <a:prstGeom prst="rect">
                  <a:avLst/>
                </a:prstGeom>
              </p:spPr>
            </p:pic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F17C28BF-2AC8-4442-AD55-68213C701B3F}"/>
                    </a:ext>
                  </a:extLst>
                </p:cNvPr>
                <p:cNvSpPr txBox="1"/>
                <p:nvPr/>
              </p:nvSpPr>
              <p:spPr>
                <a:xfrm>
                  <a:off x="2790845" y="4054743"/>
                  <a:ext cx="10009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分期</a:t>
                  </a:r>
                  <a:r>
                    <a:rPr lang="en-US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0</a:t>
                  </a:r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利率</a:t>
                  </a:r>
                </a:p>
              </p:txBody>
            </p:sp>
          </p:grp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D9772C0B-30E3-40C7-AB10-8124979AFEE6}"/>
                  </a:ext>
                </a:extLst>
              </p:cNvPr>
              <p:cNvGrpSpPr/>
              <p:nvPr/>
            </p:nvGrpSpPr>
            <p:grpSpPr>
              <a:xfrm>
                <a:off x="3488573" y="3189041"/>
                <a:ext cx="996846" cy="1171777"/>
                <a:chOff x="4067761" y="3190743"/>
                <a:chExt cx="996846" cy="1171777"/>
              </a:xfrm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89968A34-BD8B-4392-9C80-640D50E5DE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44252" y="3190743"/>
                  <a:ext cx="864000" cy="864000"/>
                </a:xfrm>
                <a:prstGeom prst="rect">
                  <a:avLst/>
                </a:prstGeom>
              </p:spPr>
            </p:pic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37EA4789-87AA-436C-9BAE-5B2FBB53500F}"/>
                    </a:ext>
                  </a:extLst>
                </p:cNvPr>
                <p:cNvSpPr txBox="1"/>
                <p:nvPr/>
              </p:nvSpPr>
              <p:spPr>
                <a:xfrm>
                  <a:off x="4067761" y="4054743"/>
                  <a:ext cx="9968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機場接送</a:t>
                  </a:r>
                </a:p>
              </p:txBody>
            </p:sp>
          </p:grpSp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9D320907-A005-4B7E-AE77-420F55460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96288" y="1654588"/>
                <a:ext cx="781682" cy="781682"/>
              </a:xfrm>
              <a:prstGeom prst="rect">
                <a:avLst/>
              </a:prstGeom>
            </p:spPr>
          </p:pic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82562482-9EAE-4A96-AAD7-4EFC7A747518}"/>
                  </a:ext>
                </a:extLst>
              </p:cNvPr>
              <p:cNvCxnSpPr>
                <a:stCxn id="16" idx="0"/>
                <a:endCxn id="29" idx="2"/>
              </p:cNvCxnSpPr>
              <p:nvPr/>
            </p:nvCxnSpPr>
            <p:spPr>
              <a:xfrm flipV="1">
                <a:off x="835220" y="2436270"/>
                <a:ext cx="1551909" cy="75984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EDBD7E41-7BF6-4963-BD78-AE303BABAAD9}"/>
                  </a:ext>
                </a:extLst>
              </p:cNvPr>
              <p:cNvCxnSpPr>
                <a:cxnSpLocks/>
                <a:stCxn id="4" idx="0"/>
                <a:endCxn id="29" idx="2"/>
              </p:cNvCxnSpPr>
              <p:nvPr/>
            </p:nvCxnSpPr>
            <p:spPr>
              <a:xfrm flipV="1">
                <a:off x="1832594" y="2436270"/>
                <a:ext cx="554535" cy="75447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2FD9A674-CA9A-439E-9939-4788AEC048FD}"/>
                  </a:ext>
                </a:extLst>
              </p:cNvPr>
              <p:cNvCxnSpPr>
                <a:cxnSpLocks/>
                <a:stCxn id="18" idx="0"/>
                <a:endCxn id="29" idx="2"/>
              </p:cNvCxnSpPr>
              <p:nvPr/>
            </p:nvCxnSpPr>
            <p:spPr>
              <a:xfrm flipH="1" flipV="1">
                <a:off x="2387129" y="2436270"/>
                <a:ext cx="498423" cy="75277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C8E7E05B-9D08-4564-A9D7-7C1B88168883}"/>
                  </a:ext>
                </a:extLst>
              </p:cNvPr>
              <p:cNvCxnSpPr>
                <a:cxnSpLocks/>
                <a:stCxn id="14" idx="0"/>
                <a:endCxn id="29" idx="2"/>
              </p:cNvCxnSpPr>
              <p:nvPr/>
            </p:nvCxnSpPr>
            <p:spPr>
              <a:xfrm flipH="1" flipV="1">
                <a:off x="2387129" y="2436270"/>
                <a:ext cx="1609935" cy="75277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2C67BAA-A32D-4470-997D-DCE0B76C9C5B}"/>
                </a:ext>
              </a:extLst>
            </p:cNvPr>
            <p:cNvSpPr txBox="1"/>
            <p:nvPr/>
          </p:nvSpPr>
          <p:spPr>
            <a:xfrm>
              <a:off x="342318" y="1654588"/>
              <a:ext cx="15930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將申辦信用卡其他</a:t>
              </a:r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誘因量化</a:t>
              </a:r>
              <a:r>
                <a:rPr lang="zh-TW" altLang="en-US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，增強</a:t>
              </a:r>
              <a:r>
                <a:rPr lang="zh-TW" altLang="en-US" b="1" dirty="0">
                  <a:solidFill>
                    <a:srgbClr val="3F53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評分機制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zh-TW" altLang="en-US" dirty="0"/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AC17083C-B4C0-4187-9A66-8124ABD59358}"/>
              </a:ext>
            </a:extLst>
          </p:cNvPr>
          <p:cNvGrpSpPr/>
          <p:nvPr/>
        </p:nvGrpSpPr>
        <p:grpSpPr>
          <a:xfrm>
            <a:off x="4625014" y="1625706"/>
            <a:ext cx="3764830" cy="2579035"/>
            <a:chOff x="4625014" y="1625706"/>
            <a:chExt cx="3764830" cy="2579035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D651BEA4-1299-45F2-9437-8319935D90E6}"/>
                </a:ext>
              </a:extLst>
            </p:cNvPr>
            <p:cNvGrpSpPr/>
            <p:nvPr/>
          </p:nvGrpSpPr>
          <p:grpSpPr>
            <a:xfrm>
              <a:off x="4625014" y="1654588"/>
              <a:ext cx="3764830" cy="2550153"/>
              <a:chOff x="4394186" y="1654588"/>
              <a:chExt cx="3764830" cy="2550153"/>
            </a:xfrm>
          </p:grpSpPr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EFFE898B-38D5-470C-8F13-37EBB6257F1A}"/>
                  </a:ext>
                </a:extLst>
              </p:cNvPr>
              <p:cNvSpPr txBox="1"/>
              <p:nvPr/>
            </p:nvSpPr>
            <p:spPr>
              <a:xfrm>
                <a:off x="4394186" y="1654588"/>
                <a:ext cx="19509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蒐集使用者其他相關數據，</a:t>
                </a:r>
                <a:r>
                  <a:rPr lang="zh-TW" altLang="en-US" b="1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</a:t>
                </a:r>
                <a:r>
                  <a:rPr lang="zh-TW" altLang="en-US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使用者「</a:t>
                </a:r>
                <a:r>
                  <a:rPr lang="zh-TW" altLang="en-US" b="1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核卡成功率</a:t>
                </a:r>
                <a:r>
                  <a:rPr lang="zh-TW" altLang="en-US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」、「</a:t>
                </a:r>
                <a:r>
                  <a:rPr lang="zh-TW" altLang="en-US" b="1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信用卡額度</a:t>
                </a:r>
                <a:r>
                  <a:rPr lang="zh-TW" altLang="en-US" dirty="0">
                    <a:solidFill>
                      <a:srgbClr val="3F537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」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zh-TW" altLang="en-US" dirty="0"/>
              </a:p>
            </p:txBody>
          </p:sp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689D68BA-FCC1-4F41-A5EC-BC9066D58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90545" y="2436270"/>
                <a:ext cx="1768471" cy="1768471"/>
              </a:xfrm>
              <a:prstGeom prst="rect">
                <a:avLst/>
              </a:prstGeom>
            </p:spPr>
          </p:pic>
        </p:grp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DBE307E7-BC2B-47E1-B696-B74BA8EED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65730" y="1625706"/>
              <a:ext cx="956804" cy="956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8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D0BB2-2ACC-450C-AE29-6F7EF97F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結語 </a:t>
            </a:r>
            <a:r>
              <a:rPr lang="en-US" altLang="zh-TW" dirty="0"/>
              <a:t>-</a:t>
            </a:r>
            <a:r>
              <a:rPr lang="zh-TW" altLang="en-US" dirty="0"/>
              <a:t> 團隊分工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F7C360-2D5F-47B0-B53D-224A206D0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54</a:t>
            </a:fld>
            <a:endParaRPr lang="zh-TW" altLang="en-US"/>
          </a:p>
        </p:txBody>
      </p:sp>
      <p:graphicFrame>
        <p:nvGraphicFramePr>
          <p:cNvPr id="6" name="Google Shape;264;g182fe5f84ae_0_0">
            <a:extLst>
              <a:ext uri="{FF2B5EF4-FFF2-40B4-BE49-F238E27FC236}">
                <a16:creationId xmlns:a16="http://schemas.microsoft.com/office/drawing/2014/main" id="{2A724F8F-A757-4A72-98B2-21C940DC7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480408"/>
              </p:ext>
            </p:extLst>
          </p:nvPr>
        </p:nvGraphicFramePr>
        <p:xfrm>
          <a:off x="255574" y="1363858"/>
          <a:ext cx="7824691" cy="3076060"/>
        </p:xfrm>
        <a:graphic>
          <a:graphicData uri="http://schemas.openxmlformats.org/drawingml/2006/table">
            <a:tbl>
              <a:tblPr firstRow="1" bandRow="1">
                <a:noFill/>
                <a:tableStyleId>{70E0A97C-DA43-4E80-A886-FA4833F16F97}</a:tableStyleId>
              </a:tblPr>
              <a:tblGrid>
                <a:gridCol w="950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321">
                  <a:extLst>
                    <a:ext uri="{9D8B030D-6E8A-4147-A177-3AD203B41FA5}">
                      <a16:colId xmlns:a16="http://schemas.microsoft.com/office/drawing/2014/main" val="1897856974"/>
                    </a:ext>
                  </a:extLst>
                </a:gridCol>
                <a:gridCol w="859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321">
                  <a:extLst>
                    <a:ext uri="{9D8B030D-6E8A-4147-A177-3AD203B41FA5}">
                      <a16:colId xmlns:a16="http://schemas.microsoft.com/office/drawing/2014/main" val="2403765160"/>
                    </a:ext>
                  </a:extLst>
                </a:gridCol>
                <a:gridCol w="859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93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93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altLang="en-US" sz="1200" b="1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成員</a:t>
                      </a:r>
                      <a:endParaRPr lang="en-US" altLang="zh-TW"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altLang="en-US" sz="1200" b="1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工作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陳明宏</a:t>
                      </a:r>
                      <a:endParaRPr lang="en-US" altLang="zh-TW" sz="12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zh-TW" sz="1200" b="1" i="0" u="none" strike="noStrike" cap="non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200" b="1" i="0" u="none" strike="noStrike" cap="non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組長</a:t>
                      </a:r>
                      <a:r>
                        <a:rPr lang="en-US" altLang="zh-TW" sz="1200" b="1" i="0" u="none" strike="noStrike" cap="non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黃榆婷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李明翰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王維珽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許家浩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曾東立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林傑威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黃宗文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altLang="en-US" sz="1200" b="1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專題發想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VV</a:t>
                      </a:r>
                      <a:endParaRPr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altLang="zh-TW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altLang="zh-TW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altLang="zh-TW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altLang="zh-TW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altLang="zh-TW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altLang="zh-TW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altLang="zh-TW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959831"/>
                  </a:ext>
                </a:extLst>
              </a:tr>
              <a:tr h="37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altLang="en-US" sz="1200" b="1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資料工程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r>
                        <a:rPr lang="en-US" alt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r>
                        <a:rPr lang="en-US" alt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影像辨識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推薦系統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VV</a:t>
                      </a:r>
                      <a:endParaRPr sz="1200" b="1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r>
                        <a:rPr lang="en-US" alt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5178"/>
                  </a:ext>
                </a:extLst>
              </a:tr>
              <a:tr h="376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 dirty="0">
                          <a:solidFill>
                            <a:schemeClr val="tx1"/>
                          </a:solidFill>
                        </a:rPr>
                        <a:t>Line Bot</a:t>
                      </a:r>
                      <a:endParaRPr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33358"/>
                  </a:ext>
                </a:extLst>
              </a:tr>
              <a:tr h="37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altLang="en-US" sz="1200" b="1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雲端建置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r>
                        <a:rPr lang="en-US" alt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  <a:endParaRPr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843012"/>
                  </a:ext>
                </a:extLst>
              </a:tr>
              <a:tr h="37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altLang="en-US" sz="1200" b="1" u="none" strike="noStrike" cap="none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簡報製作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VV</a:t>
                      </a:r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</a:p>
                  </a:txBody>
                  <a:tcPr marL="36000" marR="36000" marT="36000" marB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</a:t>
                      </a:r>
                    </a:p>
                  </a:txBody>
                  <a:tcPr marL="36000" marR="36000" marT="36000" marB="3600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6919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E2E240F1-306A-4C00-BF7A-9C4A46543E79}"/>
              </a:ext>
            </a:extLst>
          </p:cNvPr>
          <p:cNvSpPr txBox="1"/>
          <p:nvPr/>
        </p:nvSpPr>
        <p:spPr>
          <a:xfrm>
            <a:off x="7142813" y="4430311"/>
            <a:ext cx="2001187" cy="26161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zh-TW" altLang="en-US" sz="11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黃底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為該工作主要負責人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339722B-69A8-4A67-89AF-165150D9A618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27" name="資料庫圖表 26">
            <a:extLst>
              <a:ext uri="{FF2B5EF4-FFF2-40B4-BE49-F238E27FC236}">
                <a16:creationId xmlns:a16="http://schemas.microsoft.com/office/drawing/2014/main" id="{FF079D42-7C2D-41E2-A066-58F2938C6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158881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Google Shape;939;p46">
            <a:extLst>
              <a:ext uri="{FF2B5EF4-FFF2-40B4-BE49-F238E27FC236}">
                <a16:creationId xmlns:a16="http://schemas.microsoft.com/office/drawing/2014/main" id="{1DC72B43-FBBD-4665-8F99-3C400875836F}"/>
              </a:ext>
            </a:extLst>
          </p:cNvPr>
          <p:cNvSpPr/>
          <p:nvPr/>
        </p:nvSpPr>
        <p:spPr>
          <a:xfrm>
            <a:off x="403220" y="623919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80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專題發想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grpSp>
        <p:nvGrpSpPr>
          <p:cNvPr id="95" name="Google Shape;95;p2"/>
          <p:cNvGrpSpPr/>
          <p:nvPr/>
        </p:nvGrpSpPr>
        <p:grpSpPr>
          <a:xfrm>
            <a:off x="313200" y="586800"/>
            <a:ext cx="323793" cy="339493"/>
            <a:chOff x="5961125" y="1623900"/>
            <a:chExt cx="427450" cy="448175"/>
          </a:xfrm>
        </p:grpSpPr>
        <p:sp>
          <p:nvSpPr>
            <p:cNvPr id="96" name="Google Shape;96;p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橢圓 15">
            <a:extLst>
              <a:ext uri="{FF2B5EF4-FFF2-40B4-BE49-F238E27FC236}">
                <a16:creationId xmlns:a16="http://schemas.microsoft.com/office/drawing/2014/main" id="{6AF27FED-60AE-4A3F-B2B2-1C38B92673E0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834973" y="1433194"/>
            <a:ext cx="10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  <a:endParaRPr lang="en-US" altLang="zh-TW" b="1" dirty="0">
              <a:solidFill>
                <a:srgbClr val="3F537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3F537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99E16BFE-ED11-4C6E-A6C1-F11B65572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359416"/>
              </p:ext>
            </p:extLst>
          </p:nvPr>
        </p:nvGraphicFramePr>
        <p:xfrm>
          <a:off x="983885" y="1433194"/>
          <a:ext cx="1857600" cy="300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80FA3D41-3174-42C7-A261-FDC93D2AF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129558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04492075-3595-4D5F-82B0-DB6E82C498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22185" y="1401279"/>
            <a:ext cx="842579" cy="842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0D07A1-9970-490F-8775-114DD17ED14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309" t="4954" r="6624" b="11840"/>
          <a:stretch/>
        </p:blipFill>
        <p:spPr>
          <a:xfrm>
            <a:off x="3190262" y="2764607"/>
            <a:ext cx="2226677" cy="16639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F6519B2-AF8C-4FE2-980D-D3C2FBCE346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464" t="16968" r="3188" b="16968"/>
          <a:stretch/>
        </p:blipFill>
        <p:spPr>
          <a:xfrm>
            <a:off x="5669775" y="2936753"/>
            <a:ext cx="3300316" cy="1491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專題發想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grpSp>
        <p:nvGrpSpPr>
          <p:cNvPr id="95" name="Google Shape;95;p2"/>
          <p:cNvGrpSpPr/>
          <p:nvPr/>
        </p:nvGrpSpPr>
        <p:grpSpPr>
          <a:xfrm>
            <a:off x="313200" y="586800"/>
            <a:ext cx="323793" cy="339493"/>
            <a:chOff x="5961125" y="1623900"/>
            <a:chExt cx="427450" cy="448175"/>
          </a:xfrm>
        </p:grpSpPr>
        <p:sp>
          <p:nvSpPr>
            <p:cNvPr id="96" name="Google Shape;96;p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橢圓 15">
            <a:extLst>
              <a:ext uri="{FF2B5EF4-FFF2-40B4-BE49-F238E27FC236}">
                <a16:creationId xmlns:a16="http://schemas.microsoft.com/office/drawing/2014/main" id="{6AF27FED-60AE-4A3F-B2B2-1C38B92673E0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834973" y="1433194"/>
            <a:ext cx="10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  <a:endParaRPr lang="en-US" altLang="zh-TW" b="1" dirty="0">
              <a:solidFill>
                <a:srgbClr val="3F537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3F537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99E16BFE-ED11-4C6E-A6C1-F11B65572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496971"/>
              </p:ext>
            </p:extLst>
          </p:nvPr>
        </p:nvGraphicFramePr>
        <p:xfrm>
          <a:off x="983885" y="1433194"/>
          <a:ext cx="1857600" cy="300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80FA3D41-3174-42C7-A261-FDC93D2AF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4211041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8" name="圖片 17">
            <a:extLst>
              <a:ext uri="{FF2B5EF4-FFF2-40B4-BE49-F238E27FC236}">
                <a16:creationId xmlns:a16="http://schemas.microsoft.com/office/drawing/2014/main" id="{B94D0C07-23DD-474F-8CFC-2D4EB6A2AE7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26968" y="3633748"/>
            <a:ext cx="499786" cy="4997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09920F-BB03-4BDA-BB71-8F5A6CD68A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1426" y="1366759"/>
            <a:ext cx="877707" cy="877707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05A6A252-D828-4CE0-89DC-3B340C940808}"/>
              </a:ext>
            </a:extLst>
          </p:cNvPr>
          <p:cNvGrpSpPr/>
          <p:nvPr/>
        </p:nvGrpSpPr>
        <p:grpSpPr>
          <a:xfrm>
            <a:off x="3784365" y="1857317"/>
            <a:ext cx="2905564" cy="2387345"/>
            <a:chOff x="3784365" y="1857317"/>
            <a:chExt cx="2905564" cy="2387345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E8DEB20D-47D7-43EE-8873-EFB93E1B7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39300" y1="29286" x2="39300" y2="29286"/>
                        </a14:backgroundRemoval>
                      </a14:imgEffect>
                    </a14:imgLayer>
                  </a14:imgProps>
                </a:ext>
              </a:extLst>
            </a:blip>
            <a:srcRect l="31639" t="16968" r="29576" b="16968"/>
            <a:stretch/>
          </p:blipFill>
          <p:spPr>
            <a:xfrm rot="1482278">
              <a:off x="5107573" y="3288417"/>
              <a:ext cx="801974" cy="956245"/>
            </a:xfrm>
            <a:prstGeom prst="rect">
              <a:avLst/>
            </a:prstGeom>
          </p:spPr>
        </p:pic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264F39EA-C824-4626-957E-BEE066254F25}"/>
                </a:ext>
              </a:extLst>
            </p:cNvPr>
            <p:cNvGrpSpPr/>
            <p:nvPr/>
          </p:nvGrpSpPr>
          <p:grpSpPr>
            <a:xfrm>
              <a:off x="3784365" y="1857317"/>
              <a:ext cx="2905564" cy="2310279"/>
              <a:chOff x="3784365" y="1857317"/>
              <a:chExt cx="2905564" cy="2310279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E38603C0-71EB-451F-AB13-312E5F57C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 rot="19926392">
                <a:off x="3784365" y="3211351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03AB0C17-AE6B-4789-B73A-4EFE9B631A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>
                <a:off x="4423696" y="3172141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F4430BC8-24C9-4BB5-8B2D-6264376C9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>
                <a:off x="5887955" y="3196902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467729F7-22F5-472A-B55C-D12D6F479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>
                <a:off x="4088839" y="2433882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F95CEDF8-1E1D-4245-A2C0-FE5DF1788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 rot="20723759">
                <a:off x="4737398" y="1857317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5CCBC0AA-A13C-4EB7-B084-7580229A94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 rot="2380945">
                <a:off x="5493629" y="2373846"/>
                <a:ext cx="801974" cy="956245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8BB962D2-F528-4F6D-92C8-66D836632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clrChange>
                  <a:clrFrom>
                    <a:srgbClr val="F8F9F3"/>
                  </a:clrFrom>
                  <a:clrTo>
                    <a:srgbClr val="F8F9F3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39300" y1="29286" x2="39300" y2="29286"/>
                          </a14:backgroundRemoval>
                        </a14:imgEffect>
                      </a14:imgLayer>
                    </a14:imgProps>
                  </a:ext>
                </a:extLst>
              </a:blip>
              <a:srcRect l="31639" t="16968" r="29576" b="16968"/>
              <a:stretch/>
            </p:blipFill>
            <p:spPr>
              <a:xfrm>
                <a:off x="4871669" y="2570014"/>
                <a:ext cx="801974" cy="956245"/>
              </a:xfrm>
              <a:prstGeom prst="rect">
                <a:avLst/>
              </a:prstGeom>
            </p:spPr>
          </p:pic>
        </p:grpSp>
      </p:grpSp>
      <p:pic>
        <p:nvPicPr>
          <p:cNvPr id="29" name="圖片 28">
            <a:extLst>
              <a:ext uri="{FF2B5EF4-FFF2-40B4-BE49-F238E27FC236}">
                <a16:creationId xmlns:a16="http://schemas.microsoft.com/office/drawing/2014/main" id="{90D4A0A6-D201-44F8-B5FD-B9DE7BD0094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8F9F3"/>
              </a:clrFrom>
              <a:clrTo>
                <a:srgbClr val="F8F9F3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9300" y1="29286" x2="39300" y2="29286"/>
                      </a14:backgroundRemoval>
                    </a14:imgEffect>
                  </a14:imgLayer>
                </a14:imgProps>
              </a:ext>
            </a:extLst>
          </a:blip>
          <a:srcRect l="31639" t="16968" r="29576" b="16968"/>
          <a:stretch/>
        </p:blipFill>
        <p:spPr>
          <a:xfrm>
            <a:off x="4873126" y="2570492"/>
            <a:ext cx="801974" cy="95624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606A5370-A02C-4F27-B12A-2C871E7C5567}"/>
              </a:ext>
            </a:extLst>
          </p:cNvPr>
          <p:cNvGrpSpPr/>
          <p:nvPr/>
        </p:nvGrpSpPr>
        <p:grpSpPr>
          <a:xfrm>
            <a:off x="7227473" y="2515198"/>
            <a:ext cx="1604793" cy="1066949"/>
            <a:chOff x="7227473" y="2515198"/>
            <a:chExt cx="1604793" cy="1066949"/>
          </a:xfrm>
        </p:grpSpPr>
        <p:sp>
          <p:nvSpPr>
            <p:cNvPr id="6" name="星形: 四角 5">
              <a:extLst>
                <a:ext uri="{FF2B5EF4-FFF2-40B4-BE49-F238E27FC236}">
                  <a16:creationId xmlns:a16="http://schemas.microsoft.com/office/drawing/2014/main" id="{4C8E96B7-5890-4612-8AC5-7CE1886D4AA6}"/>
                </a:ext>
              </a:extLst>
            </p:cNvPr>
            <p:cNvSpPr/>
            <p:nvPr/>
          </p:nvSpPr>
          <p:spPr>
            <a:xfrm rot="20574744">
              <a:off x="7263766" y="2544985"/>
              <a:ext cx="314918" cy="314918"/>
            </a:xfrm>
            <a:prstGeom prst="star4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星形: 四角 30">
              <a:extLst>
                <a:ext uri="{FF2B5EF4-FFF2-40B4-BE49-F238E27FC236}">
                  <a16:creationId xmlns:a16="http://schemas.microsoft.com/office/drawing/2014/main" id="{B129E9BD-EAC8-4713-A420-8BC90E153DC7}"/>
                </a:ext>
              </a:extLst>
            </p:cNvPr>
            <p:cNvSpPr/>
            <p:nvPr/>
          </p:nvSpPr>
          <p:spPr>
            <a:xfrm rot="20561638">
              <a:off x="8469365" y="3231168"/>
              <a:ext cx="219626" cy="219626"/>
            </a:xfrm>
            <a:prstGeom prst="star4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星形: 四角 31">
              <a:extLst>
                <a:ext uri="{FF2B5EF4-FFF2-40B4-BE49-F238E27FC236}">
                  <a16:creationId xmlns:a16="http://schemas.microsoft.com/office/drawing/2014/main" id="{7F656A18-4EA2-41E4-8399-C241B512D553}"/>
                </a:ext>
              </a:extLst>
            </p:cNvPr>
            <p:cNvSpPr/>
            <p:nvPr/>
          </p:nvSpPr>
          <p:spPr>
            <a:xfrm rot="839137">
              <a:off x="8394664" y="3415320"/>
              <a:ext cx="166827" cy="166827"/>
            </a:xfrm>
            <a:prstGeom prst="star4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星形: 四角 32">
              <a:extLst>
                <a:ext uri="{FF2B5EF4-FFF2-40B4-BE49-F238E27FC236}">
                  <a16:creationId xmlns:a16="http://schemas.microsoft.com/office/drawing/2014/main" id="{D3117FC7-E104-4CF3-A5CF-31142E1B68FA}"/>
                </a:ext>
              </a:extLst>
            </p:cNvPr>
            <p:cNvSpPr/>
            <p:nvPr/>
          </p:nvSpPr>
          <p:spPr>
            <a:xfrm rot="21032903">
              <a:off x="7334706" y="3346165"/>
              <a:ext cx="235902" cy="235902"/>
            </a:xfrm>
            <a:prstGeom prst="star4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星形: 四角 33">
              <a:extLst>
                <a:ext uri="{FF2B5EF4-FFF2-40B4-BE49-F238E27FC236}">
                  <a16:creationId xmlns:a16="http://schemas.microsoft.com/office/drawing/2014/main" id="{DEFC00C7-76B6-4C34-BB7F-2959D16FECB9}"/>
                </a:ext>
              </a:extLst>
            </p:cNvPr>
            <p:cNvSpPr/>
            <p:nvPr/>
          </p:nvSpPr>
          <p:spPr>
            <a:xfrm rot="1947053">
              <a:off x="8477000" y="2515198"/>
              <a:ext cx="355266" cy="355266"/>
            </a:xfrm>
            <a:prstGeom prst="star4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星形: 四角 34">
              <a:extLst>
                <a:ext uri="{FF2B5EF4-FFF2-40B4-BE49-F238E27FC236}">
                  <a16:creationId xmlns:a16="http://schemas.microsoft.com/office/drawing/2014/main" id="{DD48A36C-E65B-4912-BECE-DFD39805C1CF}"/>
                </a:ext>
              </a:extLst>
            </p:cNvPr>
            <p:cNvSpPr/>
            <p:nvPr/>
          </p:nvSpPr>
          <p:spPr>
            <a:xfrm rot="20561638">
              <a:off x="7227473" y="2720526"/>
              <a:ext cx="219626" cy="219626"/>
            </a:xfrm>
            <a:prstGeom prst="star4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23A89E-5548-41F3-B5C8-928AC5B00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13740" b="13163"/>
            <a:stretch/>
          </p:blipFill>
          <p:spPr>
            <a:xfrm>
              <a:off x="7598124" y="2722886"/>
              <a:ext cx="828352" cy="605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03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專題概念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685799" y="3975449"/>
            <a:ext cx="387212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簡報人：陳明宏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+mj-lt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5102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/>
              <a:t>專題概念 </a:t>
            </a:r>
            <a:r>
              <a:rPr lang="en-US" altLang="zh-TW" dirty="0"/>
              <a:t>- </a:t>
            </a:r>
            <a:r>
              <a:rPr lang="zh-TW" altLang="en-US" dirty="0"/>
              <a:t>影片</a:t>
            </a:r>
            <a:r>
              <a:rPr lang="en-US" altLang="zh-TW" dirty="0"/>
              <a:t>demo(</a:t>
            </a:r>
            <a:r>
              <a:rPr lang="zh-TW" altLang="en-US" dirty="0"/>
              <a:t>使用情境</a:t>
            </a:r>
            <a:r>
              <a:rPr lang="en-US" altLang="zh-TW" dirty="0"/>
              <a:t>)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AF27FED-60AE-4A3F-B2B2-1C38B92673E0}"/>
              </a:ext>
            </a:extLst>
          </p:cNvPr>
          <p:cNvSpPr/>
          <p:nvPr/>
        </p:nvSpPr>
        <p:spPr>
          <a:xfrm>
            <a:off x="7834973" y="313306"/>
            <a:ext cx="1053453" cy="105345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60325"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32FBDB-A18B-481C-A615-2EC4274E78FD}"/>
              </a:ext>
            </a:extLst>
          </p:cNvPr>
          <p:cNvSpPr txBox="1"/>
          <p:nvPr/>
        </p:nvSpPr>
        <p:spPr>
          <a:xfrm>
            <a:off x="7834973" y="1433194"/>
            <a:ext cx="10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3F537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陳明宏</a:t>
            </a:r>
          </a:p>
        </p:txBody>
      </p:sp>
      <p:pic>
        <p:nvPicPr>
          <p:cNvPr id="3" name="阿內卡優惠_情境">
            <a:hlinkClick r:id="" action="ppaction://media"/>
            <a:extLst>
              <a:ext uri="{FF2B5EF4-FFF2-40B4-BE49-F238E27FC236}">
                <a16:creationId xmlns:a16="http://schemas.microsoft.com/office/drawing/2014/main" id="{C417C967-DC6B-40A6-A017-6F2551CC1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3600" y="1587082"/>
            <a:ext cx="4876800" cy="2743200"/>
          </a:xfrm>
          <a:prstGeom prst="rect">
            <a:avLst/>
          </a:prstGeom>
        </p:spPr>
      </p:pic>
      <p:graphicFrame>
        <p:nvGraphicFramePr>
          <p:cNvPr id="24" name="資料庫圖表 23">
            <a:extLst>
              <a:ext uri="{FF2B5EF4-FFF2-40B4-BE49-F238E27FC236}">
                <a16:creationId xmlns:a16="http://schemas.microsoft.com/office/drawing/2014/main" id="{802FACC1-614F-47D1-942A-619C67D80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017393"/>
              </p:ext>
            </p:extLst>
          </p:nvPr>
        </p:nvGraphicFramePr>
        <p:xfrm>
          <a:off x="124846" y="4270743"/>
          <a:ext cx="7020698" cy="92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7" name="Google Shape;1266;p46">
            <a:extLst>
              <a:ext uri="{FF2B5EF4-FFF2-40B4-BE49-F238E27FC236}">
                <a16:creationId xmlns:a16="http://schemas.microsoft.com/office/drawing/2014/main" id="{2B65A6CF-D0B6-42EE-A976-E4209752AB04}"/>
              </a:ext>
            </a:extLst>
          </p:cNvPr>
          <p:cNvGrpSpPr/>
          <p:nvPr/>
        </p:nvGrpSpPr>
        <p:grpSpPr>
          <a:xfrm>
            <a:off x="297715" y="580107"/>
            <a:ext cx="407743" cy="391135"/>
            <a:chOff x="5233525" y="4954450"/>
            <a:chExt cx="538275" cy="516350"/>
          </a:xfrm>
        </p:grpSpPr>
        <p:sp>
          <p:nvSpPr>
            <p:cNvPr id="18" name="Google Shape;1267;p46">
              <a:extLst>
                <a:ext uri="{FF2B5EF4-FFF2-40B4-BE49-F238E27FC236}">
                  <a16:creationId xmlns:a16="http://schemas.microsoft.com/office/drawing/2014/main" id="{20237351-0081-4F1E-B69A-69C181B38DC6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8;p46">
              <a:extLst>
                <a:ext uri="{FF2B5EF4-FFF2-40B4-BE49-F238E27FC236}">
                  <a16:creationId xmlns:a16="http://schemas.microsoft.com/office/drawing/2014/main" id="{2B957335-5159-42DF-9E76-21A740A70202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69;p46">
              <a:extLst>
                <a:ext uri="{FF2B5EF4-FFF2-40B4-BE49-F238E27FC236}">
                  <a16:creationId xmlns:a16="http://schemas.microsoft.com/office/drawing/2014/main" id="{DC402F54-BCEF-4B67-890B-2A76EA267305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0;p46">
              <a:extLst>
                <a:ext uri="{FF2B5EF4-FFF2-40B4-BE49-F238E27FC236}">
                  <a16:creationId xmlns:a16="http://schemas.microsoft.com/office/drawing/2014/main" id="{BC1DF197-571C-4EBD-85B9-B17C4F37FBE4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1;p46">
              <a:extLst>
                <a:ext uri="{FF2B5EF4-FFF2-40B4-BE49-F238E27FC236}">
                  <a16:creationId xmlns:a16="http://schemas.microsoft.com/office/drawing/2014/main" id="{DC9A879A-AD2D-44E1-9F5B-AA2987BA08BA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2;p46">
              <a:extLst>
                <a:ext uri="{FF2B5EF4-FFF2-40B4-BE49-F238E27FC236}">
                  <a16:creationId xmlns:a16="http://schemas.microsoft.com/office/drawing/2014/main" id="{66362AD5-9029-4113-82FA-7B258BB14B1E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3;p46">
              <a:extLst>
                <a:ext uri="{FF2B5EF4-FFF2-40B4-BE49-F238E27FC236}">
                  <a16:creationId xmlns:a16="http://schemas.microsoft.com/office/drawing/2014/main" id="{A4A9D088-B7AB-41FD-BED7-10290CBA4685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4;p46">
              <a:extLst>
                <a:ext uri="{FF2B5EF4-FFF2-40B4-BE49-F238E27FC236}">
                  <a16:creationId xmlns:a16="http://schemas.microsoft.com/office/drawing/2014/main" id="{F67E9A94-2BEC-42CC-8AAF-FB9EC7205090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5;p46">
              <a:extLst>
                <a:ext uri="{FF2B5EF4-FFF2-40B4-BE49-F238E27FC236}">
                  <a16:creationId xmlns:a16="http://schemas.microsoft.com/office/drawing/2014/main" id="{7B186742-2DC8-4E95-BDDB-263DD6C1AB0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6;p46">
              <a:extLst>
                <a:ext uri="{FF2B5EF4-FFF2-40B4-BE49-F238E27FC236}">
                  <a16:creationId xmlns:a16="http://schemas.microsoft.com/office/drawing/2014/main" id="{9B27A194-557F-482F-B41D-CF22BD5DA363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7;p46">
              <a:extLst>
                <a:ext uri="{FF2B5EF4-FFF2-40B4-BE49-F238E27FC236}">
                  <a16:creationId xmlns:a16="http://schemas.microsoft.com/office/drawing/2014/main" id="{8D95DF97-E01F-4DCE-8D53-9154577E09F1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29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3145</TotalTime>
  <Words>3311</Words>
  <Application>Microsoft Office PowerPoint</Application>
  <PresentationFormat>如螢幕大小 (16:9)</PresentationFormat>
  <Paragraphs>1103</Paragraphs>
  <Slides>55</Slides>
  <Notes>46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6" baseType="lpstr">
      <vt:lpstr>微軟正黑體</vt:lpstr>
      <vt:lpstr>Arvo</vt:lpstr>
      <vt:lpstr>Roboto Condensed</vt:lpstr>
      <vt:lpstr>微軟正黑體</vt:lpstr>
      <vt:lpstr>標楷體</vt:lpstr>
      <vt:lpstr>Roboto Condensed Light</vt:lpstr>
      <vt:lpstr>Arial</vt:lpstr>
      <vt:lpstr>Times New Roman</vt:lpstr>
      <vt:lpstr>Open Sans</vt:lpstr>
      <vt:lpstr>Wingdings</vt:lpstr>
      <vt:lpstr>Salerio template</vt:lpstr>
      <vt:lpstr>阿內卡優惠  信用卡小幫手</vt:lpstr>
      <vt:lpstr>目錄</vt:lpstr>
      <vt:lpstr>組員介紹</vt:lpstr>
      <vt:lpstr>專題發想</vt:lpstr>
      <vt:lpstr>專題發想</vt:lpstr>
      <vt:lpstr>專題發想</vt:lpstr>
      <vt:lpstr>專題發想</vt:lpstr>
      <vt:lpstr>專題概念</vt:lpstr>
      <vt:lpstr>專題概念 - 影片demo(使用情境)</vt:lpstr>
      <vt:lpstr>專題概念 - 使用者流程</vt:lpstr>
      <vt:lpstr>資料工程</vt:lpstr>
      <vt:lpstr>資料工程 - 資料來源</vt:lpstr>
      <vt:lpstr>資料工程 - 設計資料庫 - 正規化</vt:lpstr>
      <vt:lpstr>資料工程 - 設計資料庫 - 正規化</vt:lpstr>
      <vt:lpstr>資料工程 - 設計資料庫 - 正規化</vt:lpstr>
      <vt:lpstr>資料工程 - 設計資料庫 - 正規化</vt:lpstr>
      <vt:lpstr>資料工程 - 設計資料庫 - 正規化</vt:lpstr>
      <vt:lpstr>資料工程 - ER-Model</vt:lpstr>
      <vt:lpstr>資料工程 - 資料爬取與清洗</vt:lpstr>
      <vt:lpstr>資料工程 - 資料爬取與清洗</vt:lpstr>
      <vt:lpstr>資料工程 - 資料庫建置</vt:lpstr>
      <vt:lpstr>資料工程 - 資料庫建置</vt:lpstr>
      <vt:lpstr>資料工程 - 資料庫建置</vt:lpstr>
      <vt:lpstr>資料工程 - 資料庫建置</vt:lpstr>
      <vt:lpstr>資料庫建置</vt:lpstr>
      <vt:lpstr>資料工程 - 資料庫建置</vt:lpstr>
      <vt:lpstr>影像辨識</vt:lpstr>
      <vt:lpstr>影像辨識 - 流程</vt:lpstr>
      <vt:lpstr>影像辨識 - OpenCV</vt:lpstr>
      <vt:lpstr>影像辨識 - GCP Vision API</vt:lpstr>
      <vt:lpstr>影像辨識 - 使用套件</vt:lpstr>
      <vt:lpstr>推薦系統</vt:lpstr>
      <vt:lpstr>推薦系統</vt:lpstr>
      <vt:lpstr>推薦系統 - 演算法</vt:lpstr>
      <vt:lpstr>推薦系統 - 資料特徵</vt:lpstr>
      <vt:lpstr>推薦系統-分群</vt:lpstr>
      <vt:lpstr>推薦系統 – 懶人推薦</vt:lpstr>
      <vt:lpstr>推薦系統 – 懶人推薦</vt:lpstr>
      <vt:lpstr>推薦系統 – 懶人推薦</vt:lpstr>
      <vt:lpstr>推薦系統 – 懶人推薦</vt:lpstr>
      <vt:lpstr>Line Bot</vt:lpstr>
      <vt:lpstr>Line Bot - UIUX Design</vt:lpstr>
      <vt:lpstr>Line Bot Templates Used</vt:lpstr>
      <vt:lpstr>Line Bot LIFF - How to collect users data                             sametime ？ </vt:lpstr>
      <vt:lpstr>Line Bot LIFF - Code Demo</vt:lpstr>
      <vt:lpstr>雲端伺服建置</vt:lpstr>
      <vt:lpstr>雲端伺服建置  -  Back end server - GCP</vt:lpstr>
      <vt:lpstr>雲端伺服建置  -  Back end server - AWS </vt:lpstr>
      <vt:lpstr>雲端伺服建置  -  Back end server - AWS </vt:lpstr>
      <vt:lpstr>結語</vt:lpstr>
      <vt:lpstr>結語 - 技術統整</vt:lpstr>
      <vt:lpstr>結語 - 商業應用</vt:lpstr>
      <vt:lpstr>結語 - 專題延伸</vt:lpstr>
      <vt:lpstr>結語 - 團隊分工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專題初報 阿內卡優惠</dc:title>
  <dc:creator>user</dc:creator>
  <cp:lastModifiedBy>DA02011</cp:lastModifiedBy>
  <cp:revision>188</cp:revision>
  <dcterms:modified xsi:type="dcterms:W3CDTF">2023-01-08T11:21:19Z</dcterms:modified>
</cp:coreProperties>
</file>